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slideLayouts/slideLayout9.xml" ContentType="application/vnd.openxmlformats-officedocument.presentationml.slideLayout+xml"/>
  <Override PartName="/ppt/theme/theme2.xml" ContentType="application/vnd.openxmlformats-officedocument.them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theme/theme3.xml" ContentType="application/vnd.openxmlformats-officedocument.theme+xml"/>
  <Override PartName="/ppt/theme/theme4.xml" ContentType="application/vnd.openxmlformats-officedocument.them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notesSlides/notesSlide3.xml" ContentType="application/vnd.openxmlformats-officedocument.presentationml.notesSlide+xml"/>
  <Override PartName="/ppt/charts/chart2.xml" ContentType="application/vnd.openxmlformats-officedocument.drawingml.chart+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2" r:id="rId2"/>
  </p:sldMasterIdLst>
  <p:notesMasterIdLst>
    <p:notesMasterId r:id="rId40"/>
  </p:notesMasterIdLst>
  <p:handoutMasterIdLst>
    <p:handoutMasterId r:id="rId41"/>
  </p:handoutMasterIdLst>
  <p:sldIdLst>
    <p:sldId id="372" r:id="rId3"/>
    <p:sldId id="359" r:id="rId4"/>
    <p:sldId id="361" r:id="rId5"/>
    <p:sldId id="395" r:id="rId6"/>
    <p:sldId id="396" r:id="rId7"/>
    <p:sldId id="356" r:id="rId8"/>
    <p:sldId id="397" r:id="rId9"/>
    <p:sldId id="400" r:id="rId10"/>
    <p:sldId id="403" r:id="rId11"/>
    <p:sldId id="404" r:id="rId12"/>
    <p:sldId id="385" r:id="rId13"/>
    <p:sldId id="383" r:id="rId14"/>
    <p:sldId id="384" r:id="rId15"/>
    <p:sldId id="342" r:id="rId16"/>
    <p:sldId id="362" r:id="rId17"/>
    <p:sldId id="363" r:id="rId18"/>
    <p:sldId id="387" r:id="rId19"/>
    <p:sldId id="388" r:id="rId20"/>
    <p:sldId id="365" r:id="rId21"/>
    <p:sldId id="364" r:id="rId22"/>
    <p:sldId id="366" r:id="rId23"/>
    <p:sldId id="367" r:id="rId24"/>
    <p:sldId id="398" r:id="rId25"/>
    <p:sldId id="402" r:id="rId26"/>
    <p:sldId id="374" r:id="rId27"/>
    <p:sldId id="407" r:id="rId28"/>
    <p:sldId id="376" r:id="rId29"/>
    <p:sldId id="406" r:id="rId30"/>
    <p:sldId id="377" r:id="rId31"/>
    <p:sldId id="408" r:id="rId32"/>
    <p:sldId id="401" r:id="rId33"/>
    <p:sldId id="411" r:id="rId34"/>
    <p:sldId id="405" r:id="rId35"/>
    <p:sldId id="409" r:id="rId36"/>
    <p:sldId id="369" r:id="rId37"/>
    <p:sldId id="378" r:id="rId38"/>
    <p:sldId id="393" r:id="rId39"/>
  </p:sldIdLst>
  <p:sldSz cx="9144000" cy="6858000" type="screen4x3"/>
  <p:notesSz cx="7019925" cy="93059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9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1" autoAdjust="0"/>
    <p:restoredTop sz="98129" autoAdjust="0"/>
  </p:normalViewPr>
  <p:slideViewPr>
    <p:cSldViewPr>
      <p:cViewPr>
        <p:scale>
          <a:sx n="90" d="100"/>
          <a:sy n="90" d="100"/>
        </p:scale>
        <p:origin x="-1002" y="-114"/>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55" d="100"/>
          <a:sy n="55" d="100"/>
        </p:scale>
        <p:origin x="-1806" y="-90"/>
      </p:cViewPr>
      <p:guideLst>
        <p:guide orient="horz" pos="2931"/>
        <p:guide pos="221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5306096606345259E-2"/>
          <c:y val="3.1929537653947106E-2"/>
          <c:w val="0.8900740203527191"/>
          <c:h val="0.7838867353119322"/>
        </c:manualLayout>
      </c:layout>
      <c:barChart>
        <c:barDir val="col"/>
        <c:grouping val="clustered"/>
        <c:varyColors val="0"/>
        <c:ser>
          <c:idx val="0"/>
          <c:order val="0"/>
          <c:tx>
            <c:strRef>
              <c:f>Sheet1!$B$1</c:f>
              <c:strCache>
                <c:ptCount val="1"/>
                <c:pt idx="0">
                  <c:v>Dual Count Unduplicated by Term</c:v>
                </c:pt>
              </c:strCache>
            </c:strRef>
          </c:tx>
          <c:spPr>
            <a:solidFill>
              <a:schemeClr val="accent4"/>
            </a:solidFill>
          </c:spPr>
          <c:invertIfNegative val="0"/>
          <c:dLbls>
            <c:txPr>
              <a:bodyPr/>
              <a:lstStyle/>
              <a:p>
                <a:pPr>
                  <a:defRPr sz="950"/>
                </a:pPr>
                <a:endParaRPr lang="en-US"/>
              </a:p>
            </c:txPr>
            <c:showLegendKey val="0"/>
            <c:showVal val="1"/>
            <c:showCatName val="0"/>
            <c:showSerName val="0"/>
            <c:showPercent val="0"/>
            <c:showBubbleSize val="0"/>
            <c:showLeaderLines val="0"/>
          </c:dLbls>
          <c:cat>
            <c:numRef>
              <c:f>Sheet1!$A$2:$A$18</c:f>
              <c:numCache>
                <c:formatCode>0</c:formatCode>
                <c:ptCount val="17"/>
                <c:pt idx="0">
                  <c:v>1997</c:v>
                </c:pt>
                <c:pt idx="1">
                  <c:v>1998</c:v>
                </c:pt>
                <c:pt idx="2">
                  <c:v>1999</c:v>
                </c:pt>
                <c:pt idx="3">
                  <c:v>2000</c:v>
                </c:pt>
                <c:pt idx="4">
                  <c:v>2001</c:v>
                </c:pt>
                <c:pt idx="5">
                  <c:v>2002</c:v>
                </c:pt>
                <c:pt idx="6">
                  <c:v>2003</c:v>
                </c:pt>
                <c:pt idx="7">
                  <c:v>2004</c:v>
                </c:pt>
                <c:pt idx="8">
                  <c:v>2005</c:v>
                </c:pt>
                <c:pt idx="9">
                  <c:v>2006</c:v>
                </c:pt>
                <c:pt idx="10">
                  <c:v>2007</c:v>
                </c:pt>
                <c:pt idx="11">
                  <c:v>2008</c:v>
                </c:pt>
                <c:pt idx="12">
                  <c:v>2009</c:v>
                </c:pt>
                <c:pt idx="13">
                  <c:v>2010</c:v>
                </c:pt>
                <c:pt idx="14">
                  <c:v>2011</c:v>
                </c:pt>
                <c:pt idx="15">
                  <c:v>2012</c:v>
                </c:pt>
                <c:pt idx="16">
                  <c:v>2013</c:v>
                </c:pt>
              </c:numCache>
            </c:numRef>
          </c:cat>
          <c:val>
            <c:numRef>
              <c:f>Sheet1!$B$2:$B$18</c:f>
              <c:numCache>
                <c:formatCode>_(* #,##0_);_(* \(#,##0\);_(* "-"??_);_(@_)</c:formatCode>
                <c:ptCount val="17"/>
                <c:pt idx="0">
                  <c:v>8</c:v>
                </c:pt>
                <c:pt idx="1">
                  <c:v>214</c:v>
                </c:pt>
                <c:pt idx="2">
                  <c:v>441</c:v>
                </c:pt>
                <c:pt idx="3">
                  <c:v>1199</c:v>
                </c:pt>
                <c:pt idx="4">
                  <c:v>1954</c:v>
                </c:pt>
                <c:pt idx="5">
                  <c:v>2209</c:v>
                </c:pt>
                <c:pt idx="6">
                  <c:v>2945</c:v>
                </c:pt>
                <c:pt idx="7">
                  <c:v>3795</c:v>
                </c:pt>
                <c:pt idx="8">
                  <c:v>3537</c:v>
                </c:pt>
                <c:pt idx="9">
                  <c:v>4734</c:v>
                </c:pt>
                <c:pt idx="10">
                  <c:v>5977</c:v>
                </c:pt>
                <c:pt idx="11">
                  <c:v>7373</c:v>
                </c:pt>
                <c:pt idx="12">
                  <c:v>8797</c:v>
                </c:pt>
                <c:pt idx="13">
                  <c:v>9402</c:v>
                </c:pt>
                <c:pt idx="14">
                  <c:v>10645</c:v>
                </c:pt>
                <c:pt idx="15">
                  <c:v>11750</c:v>
                </c:pt>
                <c:pt idx="16">
                  <c:v>12809</c:v>
                </c:pt>
              </c:numCache>
            </c:numRef>
          </c:val>
        </c:ser>
        <c:dLbls>
          <c:showLegendKey val="0"/>
          <c:showVal val="1"/>
          <c:showCatName val="0"/>
          <c:showSerName val="0"/>
          <c:showPercent val="0"/>
          <c:showBubbleSize val="0"/>
        </c:dLbls>
        <c:gapWidth val="121"/>
        <c:axId val="4880256"/>
        <c:axId val="7288704"/>
      </c:barChart>
      <c:catAx>
        <c:axId val="4880256"/>
        <c:scaling>
          <c:orientation val="minMax"/>
        </c:scaling>
        <c:delete val="0"/>
        <c:axPos val="b"/>
        <c:numFmt formatCode="0" sourceLinked="1"/>
        <c:majorTickMark val="none"/>
        <c:minorTickMark val="none"/>
        <c:tickLblPos val="nextTo"/>
        <c:txPr>
          <a:bodyPr/>
          <a:lstStyle/>
          <a:p>
            <a:pPr>
              <a:defRPr sz="1100"/>
            </a:pPr>
            <a:endParaRPr lang="en-US"/>
          </a:p>
        </c:txPr>
        <c:crossAx val="7288704"/>
        <c:crosses val="autoZero"/>
        <c:auto val="1"/>
        <c:lblAlgn val="ctr"/>
        <c:lblOffset val="100"/>
        <c:noMultiLvlLbl val="0"/>
      </c:catAx>
      <c:valAx>
        <c:axId val="7288704"/>
        <c:scaling>
          <c:orientation val="minMax"/>
        </c:scaling>
        <c:delete val="0"/>
        <c:axPos val="l"/>
        <c:numFmt formatCode="_(* #,##0_);_(* \(#,##0\);_(* &quot;-&quot;??_);_(@_)" sourceLinked="1"/>
        <c:majorTickMark val="none"/>
        <c:minorTickMark val="none"/>
        <c:tickLblPos val="nextTo"/>
        <c:txPr>
          <a:bodyPr/>
          <a:lstStyle/>
          <a:p>
            <a:pPr>
              <a:defRPr sz="1100"/>
            </a:pPr>
            <a:endParaRPr lang="en-US"/>
          </a:p>
        </c:txPr>
        <c:crossAx val="4880256"/>
        <c:crosses val="autoZero"/>
        <c:crossBetween val="between"/>
      </c:valAx>
      <c:spPr>
        <a:solidFill>
          <a:schemeClr val="bg1"/>
        </a:solidFill>
      </c:spPr>
    </c:plotArea>
    <c:legend>
      <c:legendPos val="b"/>
      <c:layout/>
      <c:overlay val="0"/>
    </c:legend>
    <c:plotVisOnly val="1"/>
    <c:dispBlanksAs val="gap"/>
    <c:showDLblsOverMax val="0"/>
  </c:chart>
  <c:spPr>
    <a:ln>
      <a:noFill/>
    </a:ln>
  </c:spPr>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Sheet1!$B$1</c:f>
              <c:strCache>
                <c:ptCount val="1"/>
                <c:pt idx="0">
                  <c:v>Academic</c:v>
                </c:pt>
              </c:strCache>
            </c:strRef>
          </c:tx>
          <c:invertIfNegative val="0"/>
          <c:dLbls>
            <c:txPr>
              <a:bodyPr/>
              <a:lstStyle/>
              <a:p>
                <a:pPr>
                  <a:defRPr sz="1100"/>
                </a:pPr>
                <a:endParaRPr lang="en-US"/>
              </a:p>
            </c:txPr>
            <c:showLegendKey val="0"/>
            <c:showVal val="1"/>
            <c:showCatName val="0"/>
            <c:showSerName val="0"/>
            <c:showPercent val="0"/>
            <c:showBubbleSize val="0"/>
            <c:showLeaderLines val="0"/>
          </c:dLbls>
          <c:cat>
            <c:numRef>
              <c:f>Sheet1!$A$2:$A$13</c:f>
              <c:numCache>
                <c:formatCode>General</c:formatCode>
                <c:ptCount val="12"/>
                <c:pt idx="0">
                  <c:v>2002</c:v>
                </c:pt>
                <c:pt idx="1">
                  <c:v>2003</c:v>
                </c:pt>
                <c:pt idx="2">
                  <c:v>2004</c:v>
                </c:pt>
                <c:pt idx="3">
                  <c:v>2005</c:v>
                </c:pt>
                <c:pt idx="4">
                  <c:v>2006</c:v>
                </c:pt>
                <c:pt idx="5">
                  <c:v>2007</c:v>
                </c:pt>
                <c:pt idx="6">
                  <c:v>2008</c:v>
                </c:pt>
                <c:pt idx="7">
                  <c:v>2009</c:v>
                </c:pt>
                <c:pt idx="8">
                  <c:v>2010</c:v>
                </c:pt>
                <c:pt idx="9">
                  <c:v>2011</c:v>
                </c:pt>
                <c:pt idx="10">
                  <c:v>2012</c:v>
                </c:pt>
                <c:pt idx="11">
                  <c:v>2013</c:v>
                </c:pt>
              </c:numCache>
            </c:numRef>
          </c:cat>
          <c:val>
            <c:numRef>
              <c:f>Sheet1!$B$2:$B$13</c:f>
              <c:numCache>
                <c:formatCode>General</c:formatCode>
                <c:ptCount val="12"/>
                <c:pt idx="0">
                  <c:v>188</c:v>
                </c:pt>
                <c:pt idx="1">
                  <c:v>212</c:v>
                </c:pt>
                <c:pt idx="2">
                  <c:v>237</c:v>
                </c:pt>
                <c:pt idx="3">
                  <c:v>269</c:v>
                </c:pt>
                <c:pt idx="4">
                  <c:v>319</c:v>
                </c:pt>
                <c:pt idx="5">
                  <c:v>390</c:v>
                </c:pt>
                <c:pt idx="6">
                  <c:v>467</c:v>
                </c:pt>
                <c:pt idx="7">
                  <c:v>566</c:v>
                </c:pt>
                <c:pt idx="8">
                  <c:v>695</c:v>
                </c:pt>
                <c:pt idx="9">
                  <c:v>740</c:v>
                </c:pt>
                <c:pt idx="10">
                  <c:v>876</c:v>
                </c:pt>
                <c:pt idx="11">
                  <c:v>1043</c:v>
                </c:pt>
              </c:numCache>
            </c:numRef>
          </c:val>
        </c:ser>
        <c:ser>
          <c:idx val="1"/>
          <c:order val="1"/>
          <c:tx>
            <c:strRef>
              <c:f>Sheet1!$C$1</c:f>
              <c:strCache>
                <c:ptCount val="1"/>
                <c:pt idx="0">
                  <c:v>CATE</c:v>
                </c:pt>
              </c:strCache>
            </c:strRef>
          </c:tx>
          <c:spPr>
            <a:solidFill>
              <a:srgbClr val="C00000"/>
            </a:solidFill>
          </c:spPr>
          <c:invertIfNegative val="0"/>
          <c:dLbls>
            <c:dLbl>
              <c:idx val="0"/>
              <c:layout>
                <c:manualLayout>
                  <c:x val="-1.5432098765432098E-3"/>
                  <c:y val="-4.4896532494086337E-2"/>
                </c:manualLayout>
              </c:layout>
              <c:showLegendKey val="0"/>
              <c:showVal val="1"/>
              <c:showCatName val="0"/>
              <c:showSerName val="0"/>
              <c:showPercent val="0"/>
              <c:showBubbleSize val="0"/>
            </c:dLbl>
            <c:dLbl>
              <c:idx val="1"/>
              <c:layout>
                <c:manualLayout>
                  <c:x val="4.6296296296296294E-3"/>
                  <c:y val="-4.2090499213205942E-2"/>
                </c:manualLayout>
              </c:layout>
              <c:showLegendKey val="0"/>
              <c:showVal val="1"/>
              <c:showCatName val="0"/>
              <c:showSerName val="0"/>
              <c:showPercent val="0"/>
              <c:showBubbleSize val="0"/>
            </c:dLbl>
            <c:dLbl>
              <c:idx val="2"/>
              <c:layout>
                <c:manualLayout>
                  <c:x val="3.0864197530864196E-3"/>
                  <c:y val="-5.3314632336727528E-2"/>
                </c:manualLayout>
              </c:layout>
              <c:showLegendKey val="0"/>
              <c:showVal val="1"/>
              <c:showCatName val="0"/>
              <c:showSerName val="0"/>
              <c:showPercent val="0"/>
              <c:showBubbleSize val="0"/>
            </c:dLbl>
            <c:dLbl>
              <c:idx val="3"/>
              <c:layout>
                <c:manualLayout>
                  <c:x val="1.5432098765432098E-3"/>
                  <c:y val="-5.3314632336727528E-2"/>
                </c:manualLayout>
              </c:layout>
              <c:showLegendKey val="0"/>
              <c:showVal val="1"/>
              <c:showCatName val="0"/>
              <c:showSerName val="0"/>
              <c:showPercent val="0"/>
              <c:showBubbleSize val="0"/>
            </c:dLbl>
            <c:dLbl>
              <c:idx val="4"/>
              <c:layout>
                <c:manualLayout>
                  <c:x val="-3.0864197530864196E-3"/>
                  <c:y val="-6.4538765460249115E-2"/>
                </c:manualLayout>
              </c:layout>
              <c:showLegendKey val="0"/>
              <c:showVal val="1"/>
              <c:showCatName val="0"/>
              <c:showSerName val="0"/>
              <c:showPercent val="0"/>
              <c:showBubbleSize val="0"/>
            </c:dLbl>
            <c:dLbl>
              <c:idx val="5"/>
              <c:layout>
                <c:manualLayout>
                  <c:x val="3.0864197530864764E-3"/>
                  <c:y val="-8.4180998426411885E-2"/>
                </c:manualLayout>
              </c:layout>
              <c:showLegendKey val="0"/>
              <c:showVal val="1"/>
              <c:showCatName val="0"/>
              <c:showSerName val="0"/>
              <c:showPercent val="0"/>
              <c:showBubbleSize val="0"/>
            </c:dLbl>
            <c:dLbl>
              <c:idx val="6"/>
              <c:layout>
                <c:manualLayout>
                  <c:x val="0"/>
                  <c:y val="-9.5405131549933422E-2"/>
                </c:manualLayout>
              </c:layout>
              <c:showLegendKey val="0"/>
              <c:showVal val="1"/>
              <c:showCatName val="0"/>
              <c:showSerName val="0"/>
              <c:showPercent val="0"/>
              <c:showBubbleSize val="0"/>
            </c:dLbl>
            <c:dLbl>
              <c:idx val="7"/>
              <c:layout>
                <c:manualLayout>
                  <c:x val="0"/>
                  <c:y val="-0.11224133123521585"/>
                </c:manualLayout>
              </c:layout>
              <c:showLegendKey val="0"/>
              <c:showVal val="1"/>
              <c:showCatName val="0"/>
              <c:showSerName val="0"/>
              <c:showPercent val="0"/>
              <c:showBubbleSize val="0"/>
            </c:dLbl>
            <c:dLbl>
              <c:idx val="8"/>
              <c:layout>
                <c:manualLayout>
                  <c:x val="-1.5432098765432098E-3"/>
                  <c:y val="-0.10101719811169427"/>
                </c:manualLayout>
              </c:layout>
              <c:showLegendKey val="0"/>
              <c:showVal val="1"/>
              <c:showCatName val="0"/>
              <c:showSerName val="0"/>
              <c:showPercent val="0"/>
              <c:showBubbleSize val="0"/>
            </c:dLbl>
            <c:dLbl>
              <c:idx val="9"/>
              <c:layout>
                <c:manualLayout>
                  <c:x val="-3.0864197530864196E-3"/>
                  <c:y val="-0.10943529795433546"/>
                </c:manualLayout>
              </c:layout>
              <c:showLegendKey val="0"/>
              <c:showVal val="1"/>
              <c:showCatName val="0"/>
              <c:showSerName val="0"/>
              <c:showPercent val="0"/>
              <c:showBubbleSize val="0"/>
            </c:dLbl>
            <c:dLbl>
              <c:idx val="10"/>
              <c:layout>
                <c:manualLayout>
                  <c:x val="3.0864197530864196E-3"/>
                  <c:y val="-0.11504736451609622"/>
                </c:manualLayout>
              </c:layout>
              <c:showLegendKey val="0"/>
              <c:showVal val="1"/>
              <c:showCatName val="0"/>
              <c:showSerName val="0"/>
              <c:showPercent val="0"/>
              <c:showBubbleSize val="0"/>
            </c:dLbl>
            <c:dLbl>
              <c:idx val="11"/>
              <c:layout>
                <c:manualLayout>
                  <c:x val="1.5432098765432098E-3"/>
                  <c:y val="-0.134689597482259"/>
                </c:manualLayout>
              </c:layout>
              <c:showLegendKey val="0"/>
              <c:showVal val="1"/>
              <c:showCatName val="0"/>
              <c:showSerName val="0"/>
              <c:showPercent val="0"/>
              <c:showBubbleSize val="0"/>
            </c:dLbl>
            <c:txPr>
              <a:bodyPr/>
              <a:lstStyle/>
              <a:p>
                <a:pPr>
                  <a:defRPr sz="1100"/>
                </a:pPr>
                <a:endParaRPr lang="en-US"/>
              </a:p>
            </c:txPr>
            <c:showLegendKey val="0"/>
            <c:showVal val="1"/>
            <c:showCatName val="0"/>
            <c:showSerName val="0"/>
            <c:showPercent val="0"/>
            <c:showBubbleSize val="0"/>
            <c:showLeaderLines val="0"/>
          </c:dLbls>
          <c:cat>
            <c:numRef>
              <c:f>Sheet1!$A$2:$A$13</c:f>
              <c:numCache>
                <c:formatCode>General</c:formatCode>
                <c:ptCount val="12"/>
                <c:pt idx="0">
                  <c:v>2002</c:v>
                </c:pt>
                <c:pt idx="1">
                  <c:v>2003</c:v>
                </c:pt>
                <c:pt idx="2">
                  <c:v>2004</c:v>
                </c:pt>
                <c:pt idx="3">
                  <c:v>2005</c:v>
                </c:pt>
                <c:pt idx="4">
                  <c:v>2006</c:v>
                </c:pt>
                <c:pt idx="5">
                  <c:v>2007</c:v>
                </c:pt>
                <c:pt idx="6">
                  <c:v>2008</c:v>
                </c:pt>
                <c:pt idx="7">
                  <c:v>2009</c:v>
                </c:pt>
                <c:pt idx="8">
                  <c:v>2010</c:v>
                </c:pt>
                <c:pt idx="9">
                  <c:v>2011</c:v>
                </c:pt>
                <c:pt idx="10">
                  <c:v>2012</c:v>
                </c:pt>
                <c:pt idx="11">
                  <c:v>2013</c:v>
                </c:pt>
              </c:numCache>
            </c:numRef>
          </c:cat>
          <c:val>
            <c:numRef>
              <c:f>Sheet1!$C$2:$C$13</c:f>
              <c:numCache>
                <c:formatCode>General</c:formatCode>
                <c:ptCount val="12"/>
                <c:pt idx="0">
                  <c:v>14</c:v>
                </c:pt>
                <c:pt idx="1">
                  <c:v>44</c:v>
                </c:pt>
                <c:pt idx="2">
                  <c:v>90</c:v>
                </c:pt>
                <c:pt idx="3">
                  <c:v>92</c:v>
                </c:pt>
                <c:pt idx="4">
                  <c:v>155</c:v>
                </c:pt>
                <c:pt idx="5">
                  <c:v>206</c:v>
                </c:pt>
                <c:pt idx="6">
                  <c:v>284</c:v>
                </c:pt>
                <c:pt idx="7">
                  <c:v>293</c:v>
                </c:pt>
                <c:pt idx="8">
                  <c:v>285</c:v>
                </c:pt>
                <c:pt idx="9">
                  <c:v>298</c:v>
                </c:pt>
                <c:pt idx="10">
                  <c:v>349</c:v>
                </c:pt>
                <c:pt idx="11">
                  <c:v>421</c:v>
                </c:pt>
              </c:numCache>
            </c:numRef>
          </c:val>
        </c:ser>
        <c:dLbls>
          <c:showLegendKey val="0"/>
          <c:showVal val="1"/>
          <c:showCatName val="0"/>
          <c:showSerName val="0"/>
          <c:showPercent val="0"/>
          <c:showBubbleSize val="0"/>
        </c:dLbls>
        <c:gapWidth val="75"/>
        <c:overlap val="100"/>
        <c:axId val="35832960"/>
        <c:axId val="35834496"/>
      </c:barChart>
      <c:catAx>
        <c:axId val="35832960"/>
        <c:scaling>
          <c:orientation val="minMax"/>
        </c:scaling>
        <c:delete val="0"/>
        <c:axPos val="b"/>
        <c:numFmt formatCode="General" sourceLinked="1"/>
        <c:majorTickMark val="none"/>
        <c:minorTickMark val="none"/>
        <c:tickLblPos val="nextTo"/>
        <c:txPr>
          <a:bodyPr/>
          <a:lstStyle/>
          <a:p>
            <a:pPr>
              <a:defRPr sz="1100"/>
            </a:pPr>
            <a:endParaRPr lang="en-US"/>
          </a:p>
        </c:txPr>
        <c:crossAx val="35834496"/>
        <c:crosses val="autoZero"/>
        <c:auto val="1"/>
        <c:lblAlgn val="ctr"/>
        <c:lblOffset val="100"/>
        <c:noMultiLvlLbl val="0"/>
      </c:catAx>
      <c:valAx>
        <c:axId val="35834496"/>
        <c:scaling>
          <c:orientation val="minMax"/>
        </c:scaling>
        <c:delete val="0"/>
        <c:axPos val="l"/>
        <c:numFmt formatCode="General" sourceLinked="1"/>
        <c:majorTickMark val="none"/>
        <c:minorTickMark val="none"/>
        <c:tickLblPos val="nextTo"/>
        <c:txPr>
          <a:bodyPr/>
          <a:lstStyle/>
          <a:p>
            <a:pPr>
              <a:defRPr sz="1100"/>
            </a:pPr>
            <a:endParaRPr lang="en-US"/>
          </a:p>
        </c:txPr>
        <c:crossAx val="35832960"/>
        <c:crosses val="autoZero"/>
        <c:crossBetween val="between"/>
      </c:valAx>
    </c:plotArea>
    <c:legend>
      <c:legendPos val="b"/>
      <c:layout/>
      <c:overlay val="0"/>
      <c:txPr>
        <a:bodyPr/>
        <a:lstStyle/>
        <a:p>
          <a:pPr>
            <a:defRPr sz="1400"/>
          </a:pPr>
          <a:endParaRPr lang="en-US"/>
        </a:p>
      </c:txPr>
    </c:legend>
    <c:plotVisOnly val="1"/>
    <c:dispBlanksAs val="gap"/>
    <c:showDLblsOverMax val="0"/>
  </c:chart>
  <c:txPr>
    <a:bodyPr/>
    <a:lstStyle/>
    <a:p>
      <a:pPr>
        <a:defRPr sz="1800"/>
      </a:pPr>
      <a:endParaRPr lang="en-US"/>
    </a:p>
  </c:tx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C462A56-09AB-45CC-81E4-D7B98B5D5650}" type="doc">
      <dgm:prSet loTypeId="urn:microsoft.com/office/officeart/2005/8/layout/chevron1" loCatId="process" qsTypeId="urn:microsoft.com/office/officeart/2005/8/quickstyle/simple1" qsCatId="simple" csTypeId="urn:microsoft.com/office/officeart/2005/8/colors/colorful1" csCatId="colorful" phldr="1"/>
      <dgm:spPr/>
    </dgm:pt>
    <dgm:pt modelId="{5C762CFC-E24D-44E0-A521-7C0DC70FE612}">
      <dgm:prSet phldrT="[Text]"/>
      <dgm:spPr/>
      <dgm:t>
        <a:bodyPr/>
        <a:lstStyle/>
        <a:p>
          <a:r>
            <a:rPr lang="en-US" dirty="0"/>
            <a:t>Connection</a:t>
          </a:r>
        </a:p>
      </dgm:t>
    </dgm:pt>
    <dgm:pt modelId="{5ED775AE-8D98-4D25-B894-1851B3D2895C}" type="parTrans" cxnId="{7116AEED-5633-4A81-939C-F8A2633C6B4B}">
      <dgm:prSet/>
      <dgm:spPr/>
      <dgm:t>
        <a:bodyPr/>
        <a:lstStyle/>
        <a:p>
          <a:endParaRPr lang="en-US"/>
        </a:p>
      </dgm:t>
    </dgm:pt>
    <dgm:pt modelId="{9C0362F0-146B-40FE-AA4F-4E1B126C10D0}" type="sibTrans" cxnId="{7116AEED-5633-4A81-939C-F8A2633C6B4B}">
      <dgm:prSet/>
      <dgm:spPr/>
      <dgm:t>
        <a:bodyPr/>
        <a:lstStyle/>
        <a:p>
          <a:endParaRPr lang="en-US"/>
        </a:p>
      </dgm:t>
    </dgm:pt>
    <dgm:pt modelId="{4B559DB0-FEB2-4D1F-A713-BF7FEEEDB052}">
      <dgm:prSet phldrT="[Text]"/>
      <dgm:spPr/>
      <dgm:t>
        <a:bodyPr/>
        <a:lstStyle/>
        <a:p>
          <a:r>
            <a:rPr lang="en-US"/>
            <a:t>Entry</a:t>
          </a:r>
        </a:p>
      </dgm:t>
    </dgm:pt>
    <dgm:pt modelId="{EEDC8111-C695-467A-B398-81AA67DCEFF9}" type="parTrans" cxnId="{23057F97-EA29-40B9-B999-CA2C06ABDCBD}">
      <dgm:prSet/>
      <dgm:spPr/>
      <dgm:t>
        <a:bodyPr/>
        <a:lstStyle/>
        <a:p>
          <a:endParaRPr lang="en-US"/>
        </a:p>
      </dgm:t>
    </dgm:pt>
    <dgm:pt modelId="{84D41228-E1DE-4E58-84A3-B8D1F0F436C4}" type="sibTrans" cxnId="{23057F97-EA29-40B9-B999-CA2C06ABDCBD}">
      <dgm:prSet/>
      <dgm:spPr/>
      <dgm:t>
        <a:bodyPr/>
        <a:lstStyle/>
        <a:p>
          <a:endParaRPr lang="en-US"/>
        </a:p>
      </dgm:t>
    </dgm:pt>
    <dgm:pt modelId="{D7E275FC-D852-4E09-A34E-437B4934FD19}">
      <dgm:prSet phldrT="[Text]"/>
      <dgm:spPr/>
      <dgm:t>
        <a:bodyPr/>
        <a:lstStyle/>
        <a:p>
          <a:r>
            <a:rPr lang="en-US"/>
            <a:t>Progress</a:t>
          </a:r>
        </a:p>
      </dgm:t>
    </dgm:pt>
    <dgm:pt modelId="{9815C16C-4490-4788-A2A9-7354FC7600E3}" type="parTrans" cxnId="{723AAAAF-2734-499B-9E20-1B23E6566FF8}">
      <dgm:prSet/>
      <dgm:spPr/>
      <dgm:t>
        <a:bodyPr/>
        <a:lstStyle/>
        <a:p>
          <a:endParaRPr lang="en-US"/>
        </a:p>
      </dgm:t>
    </dgm:pt>
    <dgm:pt modelId="{388876AC-6C0D-4F85-8A77-960D48D836D3}" type="sibTrans" cxnId="{723AAAAF-2734-499B-9E20-1B23E6566FF8}">
      <dgm:prSet/>
      <dgm:spPr/>
      <dgm:t>
        <a:bodyPr/>
        <a:lstStyle/>
        <a:p>
          <a:endParaRPr lang="en-US"/>
        </a:p>
      </dgm:t>
    </dgm:pt>
    <dgm:pt modelId="{55FEF0ED-7870-4F43-B3AE-17237DBA8331}">
      <dgm:prSet phldrT="[Text]"/>
      <dgm:spPr/>
      <dgm:t>
        <a:bodyPr/>
        <a:lstStyle/>
        <a:p>
          <a:r>
            <a:rPr lang="en-US" dirty="0"/>
            <a:t>Completion</a:t>
          </a:r>
        </a:p>
      </dgm:t>
    </dgm:pt>
    <dgm:pt modelId="{67B55DD8-F8BB-4580-87D0-026E76855DF3}" type="parTrans" cxnId="{C9DB6482-6DD0-4764-B30A-BEC37D8F7E73}">
      <dgm:prSet/>
      <dgm:spPr/>
      <dgm:t>
        <a:bodyPr/>
        <a:lstStyle/>
        <a:p>
          <a:endParaRPr lang="en-US"/>
        </a:p>
      </dgm:t>
    </dgm:pt>
    <dgm:pt modelId="{7858A01A-AB37-4A17-9C9C-B2D27A896909}" type="sibTrans" cxnId="{C9DB6482-6DD0-4764-B30A-BEC37D8F7E73}">
      <dgm:prSet/>
      <dgm:spPr/>
      <dgm:t>
        <a:bodyPr/>
        <a:lstStyle/>
        <a:p>
          <a:endParaRPr lang="en-US"/>
        </a:p>
      </dgm:t>
    </dgm:pt>
    <dgm:pt modelId="{6C6F7D39-7FF4-4298-ADDB-1033D5D0A727}">
      <dgm:prSet phldrT="[Text]"/>
      <dgm:spPr/>
      <dgm:t>
        <a:bodyPr/>
        <a:lstStyle/>
        <a:p>
          <a:r>
            <a:rPr lang="en-US" dirty="0" smtClean="0"/>
            <a:t>Career</a:t>
          </a:r>
          <a:endParaRPr lang="en-US" dirty="0"/>
        </a:p>
      </dgm:t>
    </dgm:pt>
    <dgm:pt modelId="{F21E3000-8DA2-4599-A215-99BCECE4F38F}" type="parTrans" cxnId="{01F7ABB1-4FBF-473D-9420-EC9C9AD3E83D}">
      <dgm:prSet/>
      <dgm:spPr/>
      <dgm:t>
        <a:bodyPr/>
        <a:lstStyle/>
        <a:p>
          <a:endParaRPr lang="en-US"/>
        </a:p>
      </dgm:t>
    </dgm:pt>
    <dgm:pt modelId="{626E2C7B-DD9B-4026-9A7D-1062CE188D57}" type="sibTrans" cxnId="{01F7ABB1-4FBF-473D-9420-EC9C9AD3E83D}">
      <dgm:prSet/>
      <dgm:spPr/>
      <dgm:t>
        <a:bodyPr/>
        <a:lstStyle/>
        <a:p>
          <a:endParaRPr lang="en-US"/>
        </a:p>
      </dgm:t>
    </dgm:pt>
    <dgm:pt modelId="{6C440DC1-E8D3-46CF-8A8E-826E94C57576}" type="pres">
      <dgm:prSet presAssocID="{CC462A56-09AB-45CC-81E4-D7B98B5D5650}" presName="Name0" presStyleCnt="0">
        <dgm:presLayoutVars>
          <dgm:dir/>
          <dgm:animLvl val="lvl"/>
          <dgm:resizeHandles val="exact"/>
        </dgm:presLayoutVars>
      </dgm:prSet>
      <dgm:spPr/>
    </dgm:pt>
    <dgm:pt modelId="{13996D87-0121-4CE8-A840-6319F1C1FEB8}" type="pres">
      <dgm:prSet presAssocID="{5C762CFC-E24D-44E0-A521-7C0DC70FE612}" presName="parTxOnly" presStyleLbl="node1" presStyleIdx="0" presStyleCnt="5">
        <dgm:presLayoutVars>
          <dgm:chMax val="0"/>
          <dgm:chPref val="0"/>
          <dgm:bulletEnabled val="1"/>
        </dgm:presLayoutVars>
      </dgm:prSet>
      <dgm:spPr/>
      <dgm:t>
        <a:bodyPr/>
        <a:lstStyle/>
        <a:p>
          <a:endParaRPr lang="en-US"/>
        </a:p>
      </dgm:t>
    </dgm:pt>
    <dgm:pt modelId="{2A575CC5-F0F1-4721-8000-2865D45411D0}" type="pres">
      <dgm:prSet presAssocID="{9C0362F0-146B-40FE-AA4F-4E1B126C10D0}" presName="parTxOnlySpace" presStyleCnt="0"/>
      <dgm:spPr/>
    </dgm:pt>
    <dgm:pt modelId="{0CD97961-45ED-4461-8D3B-B7793C9569A7}" type="pres">
      <dgm:prSet presAssocID="{4B559DB0-FEB2-4D1F-A713-BF7FEEEDB052}" presName="parTxOnly" presStyleLbl="node1" presStyleIdx="1" presStyleCnt="5">
        <dgm:presLayoutVars>
          <dgm:chMax val="0"/>
          <dgm:chPref val="0"/>
          <dgm:bulletEnabled val="1"/>
        </dgm:presLayoutVars>
      </dgm:prSet>
      <dgm:spPr/>
      <dgm:t>
        <a:bodyPr/>
        <a:lstStyle/>
        <a:p>
          <a:endParaRPr lang="en-US"/>
        </a:p>
      </dgm:t>
    </dgm:pt>
    <dgm:pt modelId="{CB47E4C1-56DF-493C-AD22-2ED9F950E396}" type="pres">
      <dgm:prSet presAssocID="{84D41228-E1DE-4E58-84A3-B8D1F0F436C4}" presName="parTxOnlySpace" presStyleCnt="0"/>
      <dgm:spPr/>
    </dgm:pt>
    <dgm:pt modelId="{68B1FD6D-26C5-4D46-99CA-47038AE6C9D0}" type="pres">
      <dgm:prSet presAssocID="{D7E275FC-D852-4E09-A34E-437B4934FD19}" presName="parTxOnly" presStyleLbl="node1" presStyleIdx="2" presStyleCnt="5" custLinFactNeighborY="2573">
        <dgm:presLayoutVars>
          <dgm:chMax val="0"/>
          <dgm:chPref val="0"/>
          <dgm:bulletEnabled val="1"/>
        </dgm:presLayoutVars>
      </dgm:prSet>
      <dgm:spPr/>
      <dgm:t>
        <a:bodyPr/>
        <a:lstStyle/>
        <a:p>
          <a:endParaRPr lang="en-US"/>
        </a:p>
      </dgm:t>
    </dgm:pt>
    <dgm:pt modelId="{4B026F33-77A2-492B-950D-8EEA0D1E725D}" type="pres">
      <dgm:prSet presAssocID="{388876AC-6C0D-4F85-8A77-960D48D836D3}" presName="parTxOnlySpace" presStyleCnt="0"/>
      <dgm:spPr/>
    </dgm:pt>
    <dgm:pt modelId="{1656AEED-6DBC-47F7-A4D7-A784D0D1E9D4}" type="pres">
      <dgm:prSet presAssocID="{55FEF0ED-7870-4F43-B3AE-17237DBA8331}" presName="parTxOnly" presStyleLbl="node1" presStyleIdx="3" presStyleCnt="5">
        <dgm:presLayoutVars>
          <dgm:chMax val="0"/>
          <dgm:chPref val="0"/>
          <dgm:bulletEnabled val="1"/>
        </dgm:presLayoutVars>
      </dgm:prSet>
      <dgm:spPr/>
      <dgm:t>
        <a:bodyPr/>
        <a:lstStyle/>
        <a:p>
          <a:endParaRPr lang="en-US"/>
        </a:p>
      </dgm:t>
    </dgm:pt>
    <dgm:pt modelId="{E0102F32-5CFF-4F56-9899-66A7D3D008A8}" type="pres">
      <dgm:prSet presAssocID="{7858A01A-AB37-4A17-9C9C-B2D27A896909}" presName="parTxOnlySpace" presStyleCnt="0"/>
      <dgm:spPr/>
    </dgm:pt>
    <dgm:pt modelId="{BCC1B4DC-71B0-4CA4-B60E-6E7F7AF176B7}" type="pres">
      <dgm:prSet presAssocID="{6C6F7D39-7FF4-4298-ADDB-1033D5D0A727}" presName="parTxOnly" presStyleLbl="node1" presStyleIdx="4" presStyleCnt="5">
        <dgm:presLayoutVars>
          <dgm:chMax val="0"/>
          <dgm:chPref val="0"/>
          <dgm:bulletEnabled val="1"/>
        </dgm:presLayoutVars>
      </dgm:prSet>
      <dgm:spPr/>
      <dgm:t>
        <a:bodyPr/>
        <a:lstStyle/>
        <a:p>
          <a:endParaRPr lang="en-US"/>
        </a:p>
      </dgm:t>
    </dgm:pt>
  </dgm:ptLst>
  <dgm:cxnLst>
    <dgm:cxn modelId="{C597E58D-8D43-4BF8-A747-FDD00897102E}" type="presOf" srcId="{4B559DB0-FEB2-4D1F-A713-BF7FEEEDB052}" destId="{0CD97961-45ED-4461-8D3B-B7793C9569A7}" srcOrd="0" destOrd="0" presId="urn:microsoft.com/office/officeart/2005/8/layout/chevron1"/>
    <dgm:cxn modelId="{65FF26AE-BEBD-4A6A-A826-31D4B7382B8F}" type="presOf" srcId="{D7E275FC-D852-4E09-A34E-437B4934FD19}" destId="{68B1FD6D-26C5-4D46-99CA-47038AE6C9D0}" srcOrd="0" destOrd="0" presId="urn:microsoft.com/office/officeart/2005/8/layout/chevron1"/>
    <dgm:cxn modelId="{723AAAAF-2734-499B-9E20-1B23E6566FF8}" srcId="{CC462A56-09AB-45CC-81E4-D7B98B5D5650}" destId="{D7E275FC-D852-4E09-A34E-437B4934FD19}" srcOrd="2" destOrd="0" parTransId="{9815C16C-4490-4788-A2A9-7354FC7600E3}" sibTransId="{388876AC-6C0D-4F85-8A77-960D48D836D3}"/>
    <dgm:cxn modelId="{C9DB6482-6DD0-4764-B30A-BEC37D8F7E73}" srcId="{CC462A56-09AB-45CC-81E4-D7B98B5D5650}" destId="{55FEF0ED-7870-4F43-B3AE-17237DBA8331}" srcOrd="3" destOrd="0" parTransId="{67B55DD8-F8BB-4580-87D0-026E76855DF3}" sibTransId="{7858A01A-AB37-4A17-9C9C-B2D27A896909}"/>
    <dgm:cxn modelId="{79D43217-A32B-42E7-B4E4-32872BF3B399}" type="presOf" srcId="{5C762CFC-E24D-44E0-A521-7C0DC70FE612}" destId="{13996D87-0121-4CE8-A840-6319F1C1FEB8}" srcOrd="0" destOrd="0" presId="urn:microsoft.com/office/officeart/2005/8/layout/chevron1"/>
    <dgm:cxn modelId="{7116AEED-5633-4A81-939C-F8A2633C6B4B}" srcId="{CC462A56-09AB-45CC-81E4-D7B98B5D5650}" destId="{5C762CFC-E24D-44E0-A521-7C0DC70FE612}" srcOrd="0" destOrd="0" parTransId="{5ED775AE-8D98-4D25-B894-1851B3D2895C}" sibTransId="{9C0362F0-146B-40FE-AA4F-4E1B126C10D0}"/>
    <dgm:cxn modelId="{23057F97-EA29-40B9-B999-CA2C06ABDCBD}" srcId="{CC462A56-09AB-45CC-81E4-D7B98B5D5650}" destId="{4B559DB0-FEB2-4D1F-A713-BF7FEEEDB052}" srcOrd="1" destOrd="0" parTransId="{EEDC8111-C695-467A-B398-81AA67DCEFF9}" sibTransId="{84D41228-E1DE-4E58-84A3-B8D1F0F436C4}"/>
    <dgm:cxn modelId="{35CF8412-3FA6-4209-AA7B-8EC9077A7A74}" type="presOf" srcId="{CC462A56-09AB-45CC-81E4-D7B98B5D5650}" destId="{6C440DC1-E8D3-46CF-8A8E-826E94C57576}" srcOrd="0" destOrd="0" presId="urn:microsoft.com/office/officeart/2005/8/layout/chevron1"/>
    <dgm:cxn modelId="{7D802273-83CC-4916-B4A2-BA5446156D9B}" type="presOf" srcId="{55FEF0ED-7870-4F43-B3AE-17237DBA8331}" destId="{1656AEED-6DBC-47F7-A4D7-A784D0D1E9D4}" srcOrd="0" destOrd="0" presId="urn:microsoft.com/office/officeart/2005/8/layout/chevron1"/>
    <dgm:cxn modelId="{C60316E6-146F-413D-B34E-4E2DF5D4E194}" type="presOf" srcId="{6C6F7D39-7FF4-4298-ADDB-1033D5D0A727}" destId="{BCC1B4DC-71B0-4CA4-B60E-6E7F7AF176B7}" srcOrd="0" destOrd="0" presId="urn:microsoft.com/office/officeart/2005/8/layout/chevron1"/>
    <dgm:cxn modelId="{01F7ABB1-4FBF-473D-9420-EC9C9AD3E83D}" srcId="{CC462A56-09AB-45CC-81E4-D7B98B5D5650}" destId="{6C6F7D39-7FF4-4298-ADDB-1033D5D0A727}" srcOrd="4" destOrd="0" parTransId="{F21E3000-8DA2-4599-A215-99BCECE4F38F}" sibTransId="{626E2C7B-DD9B-4026-9A7D-1062CE188D57}"/>
    <dgm:cxn modelId="{BD3818AF-57B0-413F-A012-776498E4796F}" type="presParOf" srcId="{6C440DC1-E8D3-46CF-8A8E-826E94C57576}" destId="{13996D87-0121-4CE8-A840-6319F1C1FEB8}" srcOrd="0" destOrd="0" presId="urn:microsoft.com/office/officeart/2005/8/layout/chevron1"/>
    <dgm:cxn modelId="{365C85B7-002E-4F4C-ABB0-F7D938D29D31}" type="presParOf" srcId="{6C440DC1-E8D3-46CF-8A8E-826E94C57576}" destId="{2A575CC5-F0F1-4721-8000-2865D45411D0}" srcOrd="1" destOrd="0" presId="urn:microsoft.com/office/officeart/2005/8/layout/chevron1"/>
    <dgm:cxn modelId="{A536DA61-670F-4466-A5C6-25F39D8457C7}" type="presParOf" srcId="{6C440DC1-E8D3-46CF-8A8E-826E94C57576}" destId="{0CD97961-45ED-4461-8D3B-B7793C9569A7}" srcOrd="2" destOrd="0" presId="urn:microsoft.com/office/officeart/2005/8/layout/chevron1"/>
    <dgm:cxn modelId="{5B6BE718-134E-45D8-81AF-9E43EE4A8A2F}" type="presParOf" srcId="{6C440DC1-E8D3-46CF-8A8E-826E94C57576}" destId="{CB47E4C1-56DF-493C-AD22-2ED9F950E396}" srcOrd="3" destOrd="0" presId="urn:microsoft.com/office/officeart/2005/8/layout/chevron1"/>
    <dgm:cxn modelId="{8198D07D-5CDE-422A-8067-4DF98F057FE7}" type="presParOf" srcId="{6C440DC1-E8D3-46CF-8A8E-826E94C57576}" destId="{68B1FD6D-26C5-4D46-99CA-47038AE6C9D0}" srcOrd="4" destOrd="0" presId="urn:microsoft.com/office/officeart/2005/8/layout/chevron1"/>
    <dgm:cxn modelId="{D0D35DF1-C28F-4958-B733-ADB4C1B7C734}" type="presParOf" srcId="{6C440DC1-E8D3-46CF-8A8E-826E94C57576}" destId="{4B026F33-77A2-492B-950D-8EEA0D1E725D}" srcOrd="5" destOrd="0" presId="urn:microsoft.com/office/officeart/2005/8/layout/chevron1"/>
    <dgm:cxn modelId="{0D6A1799-AB1A-4C66-8A0F-973C856B224C}" type="presParOf" srcId="{6C440DC1-E8D3-46CF-8A8E-826E94C57576}" destId="{1656AEED-6DBC-47F7-A4D7-A784D0D1E9D4}" srcOrd="6" destOrd="0" presId="urn:microsoft.com/office/officeart/2005/8/layout/chevron1"/>
    <dgm:cxn modelId="{2FBE29B6-DAB0-41AC-AB6D-C0580E719A07}" type="presParOf" srcId="{6C440DC1-E8D3-46CF-8A8E-826E94C57576}" destId="{E0102F32-5CFF-4F56-9899-66A7D3D008A8}" srcOrd="7" destOrd="0" presId="urn:microsoft.com/office/officeart/2005/8/layout/chevron1"/>
    <dgm:cxn modelId="{04768BC2-3439-488A-9DEA-1ABD721F9895}" type="presParOf" srcId="{6C440DC1-E8D3-46CF-8A8E-826E94C57576}" destId="{BCC1B4DC-71B0-4CA4-B60E-6E7F7AF176B7}" srcOrd="8" destOrd="0" presId="urn:microsoft.com/office/officeart/2005/8/layout/chevron1"/>
  </dgm:cxnLst>
  <dgm:bg/>
  <dgm:whole/>
  <dgm:extLst>
    <a:ext uri="http://schemas.microsoft.com/office/drawing/2008/diagram">
      <dsp:dataModelExt xmlns:dsp="http://schemas.microsoft.com/office/drawing/2008/diagram" relId="rId14"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C462A56-09AB-45CC-81E4-D7B98B5D5650}" type="doc">
      <dgm:prSet loTypeId="urn:microsoft.com/office/officeart/2005/8/layout/chevron1" loCatId="process" qsTypeId="urn:microsoft.com/office/officeart/2005/8/quickstyle/simple1" qsCatId="simple" csTypeId="urn:microsoft.com/office/officeart/2005/8/colors/colorful1" csCatId="colorful" phldr="1"/>
      <dgm:spPr/>
    </dgm:pt>
    <dgm:pt modelId="{5C762CFC-E24D-44E0-A521-7C0DC70FE612}">
      <dgm:prSet phldrT="[Text]"/>
      <dgm:spPr/>
      <dgm:t>
        <a:bodyPr/>
        <a:lstStyle/>
        <a:p>
          <a:r>
            <a:rPr lang="en-US" dirty="0"/>
            <a:t>Connection</a:t>
          </a:r>
        </a:p>
      </dgm:t>
    </dgm:pt>
    <dgm:pt modelId="{5ED775AE-8D98-4D25-B894-1851B3D2895C}" type="parTrans" cxnId="{7116AEED-5633-4A81-939C-F8A2633C6B4B}">
      <dgm:prSet/>
      <dgm:spPr/>
      <dgm:t>
        <a:bodyPr/>
        <a:lstStyle/>
        <a:p>
          <a:endParaRPr lang="en-US"/>
        </a:p>
      </dgm:t>
    </dgm:pt>
    <dgm:pt modelId="{9C0362F0-146B-40FE-AA4F-4E1B126C10D0}" type="sibTrans" cxnId="{7116AEED-5633-4A81-939C-F8A2633C6B4B}">
      <dgm:prSet/>
      <dgm:spPr/>
      <dgm:t>
        <a:bodyPr/>
        <a:lstStyle/>
        <a:p>
          <a:endParaRPr lang="en-US"/>
        </a:p>
      </dgm:t>
    </dgm:pt>
    <dgm:pt modelId="{4B559DB0-FEB2-4D1F-A713-BF7FEEEDB052}">
      <dgm:prSet phldrT="[Text]"/>
      <dgm:spPr/>
      <dgm:t>
        <a:bodyPr/>
        <a:lstStyle/>
        <a:p>
          <a:r>
            <a:rPr lang="en-US"/>
            <a:t>Entry</a:t>
          </a:r>
        </a:p>
      </dgm:t>
    </dgm:pt>
    <dgm:pt modelId="{EEDC8111-C695-467A-B398-81AA67DCEFF9}" type="parTrans" cxnId="{23057F97-EA29-40B9-B999-CA2C06ABDCBD}">
      <dgm:prSet/>
      <dgm:spPr/>
      <dgm:t>
        <a:bodyPr/>
        <a:lstStyle/>
        <a:p>
          <a:endParaRPr lang="en-US"/>
        </a:p>
      </dgm:t>
    </dgm:pt>
    <dgm:pt modelId="{84D41228-E1DE-4E58-84A3-B8D1F0F436C4}" type="sibTrans" cxnId="{23057F97-EA29-40B9-B999-CA2C06ABDCBD}">
      <dgm:prSet/>
      <dgm:spPr/>
      <dgm:t>
        <a:bodyPr/>
        <a:lstStyle/>
        <a:p>
          <a:endParaRPr lang="en-US"/>
        </a:p>
      </dgm:t>
    </dgm:pt>
    <dgm:pt modelId="{D7E275FC-D852-4E09-A34E-437B4934FD19}">
      <dgm:prSet phldrT="[Text]"/>
      <dgm:spPr/>
      <dgm:t>
        <a:bodyPr/>
        <a:lstStyle/>
        <a:p>
          <a:r>
            <a:rPr lang="en-US"/>
            <a:t>Progress</a:t>
          </a:r>
        </a:p>
      </dgm:t>
    </dgm:pt>
    <dgm:pt modelId="{9815C16C-4490-4788-A2A9-7354FC7600E3}" type="parTrans" cxnId="{723AAAAF-2734-499B-9E20-1B23E6566FF8}">
      <dgm:prSet/>
      <dgm:spPr/>
      <dgm:t>
        <a:bodyPr/>
        <a:lstStyle/>
        <a:p>
          <a:endParaRPr lang="en-US"/>
        </a:p>
      </dgm:t>
    </dgm:pt>
    <dgm:pt modelId="{388876AC-6C0D-4F85-8A77-960D48D836D3}" type="sibTrans" cxnId="{723AAAAF-2734-499B-9E20-1B23E6566FF8}">
      <dgm:prSet/>
      <dgm:spPr/>
      <dgm:t>
        <a:bodyPr/>
        <a:lstStyle/>
        <a:p>
          <a:endParaRPr lang="en-US"/>
        </a:p>
      </dgm:t>
    </dgm:pt>
    <dgm:pt modelId="{55FEF0ED-7870-4F43-B3AE-17237DBA8331}">
      <dgm:prSet phldrT="[Text]"/>
      <dgm:spPr/>
      <dgm:t>
        <a:bodyPr/>
        <a:lstStyle/>
        <a:p>
          <a:r>
            <a:rPr lang="en-US" dirty="0"/>
            <a:t>Completion</a:t>
          </a:r>
        </a:p>
      </dgm:t>
    </dgm:pt>
    <dgm:pt modelId="{67B55DD8-F8BB-4580-87D0-026E76855DF3}" type="parTrans" cxnId="{C9DB6482-6DD0-4764-B30A-BEC37D8F7E73}">
      <dgm:prSet/>
      <dgm:spPr/>
      <dgm:t>
        <a:bodyPr/>
        <a:lstStyle/>
        <a:p>
          <a:endParaRPr lang="en-US"/>
        </a:p>
      </dgm:t>
    </dgm:pt>
    <dgm:pt modelId="{7858A01A-AB37-4A17-9C9C-B2D27A896909}" type="sibTrans" cxnId="{C9DB6482-6DD0-4764-B30A-BEC37D8F7E73}">
      <dgm:prSet/>
      <dgm:spPr/>
      <dgm:t>
        <a:bodyPr/>
        <a:lstStyle/>
        <a:p>
          <a:endParaRPr lang="en-US"/>
        </a:p>
      </dgm:t>
    </dgm:pt>
    <dgm:pt modelId="{6C6F7D39-7FF4-4298-ADDB-1033D5D0A727}">
      <dgm:prSet phldrT="[Text]"/>
      <dgm:spPr/>
      <dgm:t>
        <a:bodyPr/>
        <a:lstStyle/>
        <a:p>
          <a:r>
            <a:rPr lang="en-US" dirty="0" smtClean="0"/>
            <a:t>Career</a:t>
          </a:r>
          <a:endParaRPr lang="en-US" dirty="0"/>
        </a:p>
      </dgm:t>
    </dgm:pt>
    <dgm:pt modelId="{F21E3000-8DA2-4599-A215-99BCECE4F38F}" type="parTrans" cxnId="{01F7ABB1-4FBF-473D-9420-EC9C9AD3E83D}">
      <dgm:prSet/>
      <dgm:spPr/>
      <dgm:t>
        <a:bodyPr/>
        <a:lstStyle/>
        <a:p>
          <a:endParaRPr lang="en-US"/>
        </a:p>
      </dgm:t>
    </dgm:pt>
    <dgm:pt modelId="{626E2C7B-DD9B-4026-9A7D-1062CE188D57}" type="sibTrans" cxnId="{01F7ABB1-4FBF-473D-9420-EC9C9AD3E83D}">
      <dgm:prSet/>
      <dgm:spPr/>
      <dgm:t>
        <a:bodyPr/>
        <a:lstStyle/>
        <a:p>
          <a:endParaRPr lang="en-US"/>
        </a:p>
      </dgm:t>
    </dgm:pt>
    <dgm:pt modelId="{6C440DC1-E8D3-46CF-8A8E-826E94C57576}" type="pres">
      <dgm:prSet presAssocID="{CC462A56-09AB-45CC-81E4-D7B98B5D5650}" presName="Name0" presStyleCnt="0">
        <dgm:presLayoutVars>
          <dgm:dir/>
          <dgm:animLvl val="lvl"/>
          <dgm:resizeHandles val="exact"/>
        </dgm:presLayoutVars>
      </dgm:prSet>
      <dgm:spPr/>
    </dgm:pt>
    <dgm:pt modelId="{13996D87-0121-4CE8-A840-6319F1C1FEB8}" type="pres">
      <dgm:prSet presAssocID="{5C762CFC-E24D-44E0-A521-7C0DC70FE612}" presName="parTxOnly" presStyleLbl="node1" presStyleIdx="0" presStyleCnt="5">
        <dgm:presLayoutVars>
          <dgm:chMax val="0"/>
          <dgm:chPref val="0"/>
          <dgm:bulletEnabled val="1"/>
        </dgm:presLayoutVars>
      </dgm:prSet>
      <dgm:spPr/>
      <dgm:t>
        <a:bodyPr/>
        <a:lstStyle/>
        <a:p>
          <a:endParaRPr lang="en-US"/>
        </a:p>
      </dgm:t>
    </dgm:pt>
    <dgm:pt modelId="{2A575CC5-F0F1-4721-8000-2865D45411D0}" type="pres">
      <dgm:prSet presAssocID="{9C0362F0-146B-40FE-AA4F-4E1B126C10D0}" presName="parTxOnlySpace" presStyleCnt="0"/>
      <dgm:spPr/>
    </dgm:pt>
    <dgm:pt modelId="{0CD97961-45ED-4461-8D3B-B7793C9569A7}" type="pres">
      <dgm:prSet presAssocID="{4B559DB0-FEB2-4D1F-A713-BF7FEEEDB052}" presName="parTxOnly" presStyleLbl="node1" presStyleIdx="1" presStyleCnt="5">
        <dgm:presLayoutVars>
          <dgm:chMax val="0"/>
          <dgm:chPref val="0"/>
          <dgm:bulletEnabled val="1"/>
        </dgm:presLayoutVars>
      </dgm:prSet>
      <dgm:spPr/>
      <dgm:t>
        <a:bodyPr/>
        <a:lstStyle/>
        <a:p>
          <a:endParaRPr lang="en-US"/>
        </a:p>
      </dgm:t>
    </dgm:pt>
    <dgm:pt modelId="{CB47E4C1-56DF-493C-AD22-2ED9F950E396}" type="pres">
      <dgm:prSet presAssocID="{84D41228-E1DE-4E58-84A3-B8D1F0F436C4}" presName="parTxOnlySpace" presStyleCnt="0"/>
      <dgm:spPr/>
    </dgm:pt>
    <dgm:pt modelId="{68B1FD6D-26C5-4D46-99CA-47038AE6C9D0}" type="pres">
      <dgm:prSet presAssocID="{D7E275FC-D852-4E09-A34E-437B4934FD19}" presName="parTxOnly" presStyleLbl="node1" presStyleIdx="2" presStyleCnt="5" custLinFactNeighborY="2573">
        <dgm:presLayoutVars>
          <dgm:chMax val="0"/>
          <dgm:chPref val="0"/>
          <dgm:bulletEnabled val="1"/>
        </dgm:presLayoutVars>
      </dgm:prSet>
      <dgm:spPr/>
      <dgm:t>
        <a:bodyPr/>
        <a:lstStyle/>
        <a:p>
          <a:endParaRPr lang="en-US"/>
        </a:p>
      </dgm:t>
    </dgm:pt>
    <dgm:pt modelId="{4B026F33-77A2-492B-950D-8EEA0D1E725D}" type="pres">
      <dgm:prSet presAssocID="{388876AC-6C0D-4F85-8A77-960D48D836D3}" presName="parTxOnlySpace" presStyleCnt="0"/>
      <dgm:spPr/>
    </dgm:pt>
    <dgm:pt modelId="{1656AEED-6DBC-47F7-A4D7-A784D0D1E9D4}" type="pres">
      <dgm:prSet presAssocID="{55FEF0ED-7870-4F43-B3AE-17237DBA8331}" presName="parTxOnly" presStyleLbl="node1" presStyleIdx="3" presStyleCnt="5">
        <dgm:presLayoutVars>
          <dgm:chMax val="0"/>
          <dgm:chPref val="0"/>
          <dgm:bulletEnabled val="1"/>
        </dgm:presLayoutVars>
      </dgm:prSet>
      <dgm:spPr/>
      <dgm:t>
        <a:bodyPr/>
        <a:lstStyle/>
        <a:p>
          <a:endParaRPr lang="en-US"/>
        </a:p>
      </dgm:t>
    </dgm:pt>
    <dgm:pt modelId="{E0102F32-5CFF-4F56-9899-66A7D3D008A8}" type="pres">
      <dgm:prSet presAssocID="{7858A01A-AB37-4A17-9C9C-B2D27A896909}" presName="parTxOnlySpace" presStyleCnt="0"/>
      <dgm:spPr/>
    </dgm:pt>
    <dgm:pt modelId="{BCC1B4DC-71B0-4CA4-B60E-6E7F7AF176B7}" type="pres">
      <dgm:prSet presAssocID="{6C6F7D39-7FF4-4298-ADDB-1033D5D0A727}" presName="parTxOnly" presStyleLbl="node1" presStyleIdx="4" presStyleCnt="5">
        <dgm:presLayoutVars>
          <dgm:chMax val="0"/>
          <dgm:chPref val="0"/>
          <dgm:bulletEnabled val="1"/>
        </dgm:presLayoutVars>
      </dgm:prSet>
      <dgm:spPr/>
      <dgm:t>
        <a:bodyPr/>
        <a:lstStyle/>
        <a:p>
          <a:endParaRPr lang="en-US"/>
        </a:p>
      </dgm:t>
    </dgm:pt>
  </dgm:ptLst>
  <dgm:cxnLst>
    <dgm:cxn modelId="{65FD3E56-AF2D-41F2-B47A-F33D123D834D}" type="presOf" srcId="{55FEF0ED-7870-4F43-B3AE-17237DBA8331}" destId="{1656AEED-6DBC-47F7-A4D7-A784D0D1E9D4}" srcOrd="0" destOrd="0" presId="urn:microsoft.com/office/officeart/2005/8/layout/chevron1"/>
    <dgm:cxn modelId="{7116AEED-5633-4A81-939C-F8A2633C6B4B}" srcId="{CC462A56-09AB-45CC-81E4-D7B98B5D5650}" destId="{5C762CFC-E24D-44E0-A521-7C0DC70FE612}" srcOrd="0" destOrd="0" parTransId="{5ED775AE-8D98-4D25-B894-1851B3D2895C}" sibTransId="{9C0362F0-146B-40FE-AA4F-4E1B126C10D0}"/>
    <dgm:cxn modelId="{D06B78B1-7252-4322-87E7-B9977DDA81B0}" type="presOf" srcId="{6C6F7D39-7FF4-4298-ADDB-1033D5D0A727}" destId="{BCC1B4DC-71B0-4CA4-B60E-6E7F7AF176B7}" srcOrd="0" destOrd="0" presId="urn:microsoft.com/office/officeart/2005/8/layout/chevron1"/>
    <dgm:cxn modelId="{01F7ABB1-4FBF-473D-9420-EC9C9AD3E83D}" srcId="{CC462A56-09AB-45CC-81E4-D7B98B5D5650}" destId="{6C6F7D39-7FF4-4298-ADDB-1033D5D0A727}" srcOrd="4" destOrd="0" parTransId="{F21E3000-8DA2-4599-A215-99BCECE4F38F}" sibTransId="{626E2C7B-DD9B-4026-9A7D-1062CE188D57}"/>
    <dgm:cxn modelId="{723AAAAF-2734-499B-9E20-1B23E6566FF8}" srcId="{CC462A56-09AB-45CC-81E4-D7B98B5D5650}" destId="{D7E275FC-D852-4E09-A34E-437B4934FD19}" srcOrd="2" destOrd="0" parTransId="{9815C16C-4490-4788-A2A9-7354FC7600E3}" sibTransId="{388876AC-6C0D-4F85-8A77-960D48D836D3}"/>
    <dgm:cxn modelId="{12E8BF54-587B-461D-9E75-16D846378A70}" type="presOf" srcId="{4B559DB0-FEB2-4D1F-A713-BF7FEEEDB052}" destId="{0CD97961-45ED-4461-8D3B-B7793C9569A7}" srcOrd="0" destOrd="0" presId="urn:microsoft.com/office/officeart/2005/8/layout/chevron1"/>
    <dgm:cxn modelId="{C9DB6482-6DD0-4764-B30A-BEC37D8F7E73}" srcId="{CC462A56-09AB-45CC-81E4-D7B98B5D5650}" destId="{55FEF0ED-7870-4F43-B3AE-17237DBA8331}" srcOrd="3" destOrd="0" parTransId="{67B55DD8-F8BB-4580-87D0-026E76855DF3}" sibTransId="{7858A01A-AB37-4A17-9C9C-B2D27A896909}"/>
    <dgm:cxn modelId="{0DF0AFCC-5C2B-498C-BC65-AD98B66F93DA}" type="presOf" srcId="{5C762CFC-E24D-44E0-A521-7C0DC70FE612}" destId="{13996D87-0121-4CE8-A840-6319F1C1FEB8}" srcOrd="0" destOrd="0" presId="urn:microsoft.com/office/officeart/2005/8/layout/chevron1"/>
    <dgm:cxn modelId="{23057F97-EA29-40B9-B999-CA2C06ABDCBD}" srcId="{CC462A56-09AB-45CC-81E4-D7B98B5D5650}" destId="{4B559DB0-FEB2-4D1F-A713-BF7FEEEDB052}" srcOrd="1" destOrd="0" parTransId="{EEDC8111-C695-467A-B398-81AA67DCEFF9}" sibTransId="{84D41228-E1DE-4E58-84A3-B8D1F0F436C4}"/>
    <dgm:cxn modelId="{ED4889AB-9EB7-4EE2-89CC-8BBBA1837C7B}" type="presOf" srcId="{CC462A56-09AB-45CC-81E4-D7B98B5D5650}" destId="{6C440DC1-E8D3-46CF-8A8E-826E94C57576}" srcOrd="0" destOrd="0" presId="urn:microsoft.com/office/officeart/2005/8/layout/chevron1"/>
    <dgm:cxn modelId="{6B09735A-21BF-4AB4-A341-D08B66B69CCC}" type="presOf" srcId="{D7E275FC-D852-4E09-A34E-437B4934FD19}" destId="{68B1FD6D-26C5-4D46-99CA-47038AE6C9D0}" srcOrd="0" destOrd="0" presId="urn:microsoft.com/office/officeart/2005/8/layout/chevron1"/>
    <dgm:cxn modelId="{9C9355AC-087A-460E-A8B9-DA0DF0240348}" type="presParOf" srcId="{6C440DC1-E8D3-46CF-8A8E-826E94C57576}" destId="{13996D87-0121-4CE8-A840-6319F1C1FEB8}" srcOrd="0" destOrd="0" presId="urn:microsoft.com/office/officeart/2005/8/layout/chevron1"/>
    <dgm:cxn modelId="{163DEC68-BE60-485A-A239-D1933180ADBB}" type="presParOf" srcId="{6C440DC1-E8D3-46CF-8A8E-826E94C57576}" destId="{2A575CC5-F0F1-4721-8000-2865D45411D0}" srcOrd="1" destOrd="0" presId="urn:microsoft.com/office/officeart/2005/8/layout/chevron1"/>
    <dgm:cxn modelId="{482A3507-D113-4076-8961-300103D59D24}" type="presParOf" srcId="{6C440DC1-E8D3-46CF-8A8E-826E94C57576}" destId="{0CD97961-45ED-4461-8D3B-B7793C9569A7}" srcOrd="2" destOrd="0" presId="urn:microsoft.com/office/officeart/2005/8/layout/chevron1"/>
    <dgm:cxn modelId="{40434EA7-B27C-4B16-862A-A278D72BD338}" type="presParOf" srcId="{6C440DC1-E8D3-46CF-8A8E-826E94C57576}" destId="{CB47E4C1-56DF-493C-AD22-2ED9F950E396}" srcOrd="3" destOrd="0" presId="urn:microsoft.com/office/officeart/2005/8/layout/chevron1"/>
    <dgm:cxn modelId="{66716AF4-4979-42AE-913A-BE543B3FB341}" type="presParOf" srcId="{6C440DC1-E8D3-46CF-8A8E-826E94C57576}" destId="{68B1FD6D-26C5-4D46-99CA-47038AE6C9D0}" srcOrd="4" destOrd="0" presId="urn:microsoft.com/office/officeart/2005/8/layout/chevron1"/>
    <dgm:cxn modelId="{23136C38-BF47-4AAD-B93E-A9B16AAF4102}" type="presParOf" srcId="{6C440DC1-E8D3-46CF-8A8E-826E94C57576}" destId="{4B026F33-77A2-492B-950D-8EEA0D1E725D}" srcOrd="5" destOrd="0" presId="urn:microsoft.com/office/officeart/2005/8/layout/chevron1"/>
    <dgm:cxn modelId="{4422470D-A473-49BE-BB4A-633E4D9C7765}" type="presParOf" srcId="{6C440DC1-E8D3-46CF-8A8E-826E94C57576}" destId="{1656AEED-6DBC-47F7-A4D7-A784D0D1E9D4}" srcOrd="6" destOrd="0" presId="urn:microsoft.com/office/officeart/2005/8/layout/chevron1"/>
    <dgm:cxn modelId="{EB708844-1ED5-4337-96F5-3CF8ED9C0259}" type="presParOf" srcId="{6C440DC1-E8D3-46CF-8A8E-826E94C57576}" destId="{E0102F32-5CFF-4F56-9899-66A7D3D008A8}" srcOrd="7" destOrd="0" presId="urn:microsoft.com/office/officeart/2005/8/layout/chevron1"/>
    <dgm:cxn modelId="{9E72A7C7-D56A-405A-B13B-D84728539083}" type="presParOf" srcId="{6C440DC1-E8D3-46CF-8A8E-826E94C57576}" destId="{BCC1B4DC-71B0-4CA4-B60E-6E7F7AF176B7}" srcOrd="8" destOrd="0" presId="urn:microsoft.com/office/officeart/2005/8/layout/chevro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C462A56-09AB-45CC-81E4-D7B98B5D5650}" type="doc">
      <dgm:prSet loTypeId="urn:microsoft.com/office/officeart/2005/8/layout/chevron1" loCatId="process" qsTypeId="urn:microsoft.com/office/officeart/2005/8/quickstyle/simple1" qsCatId="simple" csTypeId="urn:microsoft.com/office/officeart/2005/8/colors/colorful1" csCatId="colorful" phldr="1"/>
      <dgm:spPr/>
    </dgm:pt>
    <dgm:pt modelId="{5C762CFC-E24D-44E0-A521-7C0DC70FE612}">
      <dgm:prSet phldrT="[Text]"/>
      <dgm:spPr/>
      <dgm:t>
        <a:bodyPr/>
        <a:lstStyle/>
        <a:p>
          <a:r>
            <a:rPr lang="en-US" dirty="0"/>
            <a:t>Connection</a:t>
          </a:r>
        </a:p>
      </dgm:t>
    </dgm:pt>
    <dgm:pt modelId="{5ED775AE-8D98-4D25-B894-1851B3D2895C}" type="parTrans" cxnId="{7116AEED-5633-4A81-939C-F8A2633C6B4B}">
      <dgm:prSet/>
      <dgm:spPr/>
      <dgm:t>
        <a:bodyPr/>
        <a:lstStyle/>
        <a:p>
          <a:endParaRPr lang="en-US"/>
        </a:p>
      </dgm:t>
    </dgm:pt>
    <dgm:pt modelId="{9C0362F0-146B-40FE-AA4F-4E1B126C10D0}" type="sibTrans" cxnId="{7116AEED-5633-4A81-939C-F8A2633C6B4B}">
      <dgm:prSet/>
      <dgm:spPr/>
      <dgm:t>
        <a:bodyPr/>
        <a:lstStyle/>
        <a:p>
          <a:endParaRPr lang="en-US"/>
        </a:p>
      </dgm:t>
    </dgm:pt>
    <dgm:pt modelId="{4B559DB0-FEB2-4D1F-A713-BF7FEEEDB052}">
      <dgm:prSet phldrT="[Text]"/>
      <dgm:spPr/>
      <dgm:t>
        <a:bodyPr/>
        <a:lstStyle/>
        <a:p>
          <a:r>
            <a:rPr lang="en-US"/>
            <a:t>Entry</a:t>
          </a:r>
        </a:p>
      </dgm:t>
    </dgm:pt>
    <dgm:pt modelId="{EEDC8111-C695-467A-B398-81AA67DCEFF9}" type="parTrans" cxnId="{23057F97-EA29-40B9-B999-CA2C06ABDCBD}">
      <dgm:prSet/>
      <dgm:spPr/>
      <dgm:t>
        <a:bodyPr/>
        <a:lstStyle/>
        <a:p>
          <a:endParaRPr lang="en-US"/>
        </a:p>
      </dgm:t>
    </dgm:pt>
    <dgm:pt modelId="{84D41228-E1DE-4E58-84A3-B8D1F0F436C4}" type="sibTrans" cxnId="{23057F97-EA29-40B9-B999-CA2C06ABDCBD}">
      <dgm:prSet/>
      <dgm:spPr/>
      <dgm:t>
        <a:bodyPr/>
        <a:lstStyle/>
        <a:p>
          <a:endParaRPr lang="en-US"/>
        </a:p>
      </dgm:t>
    </dgm:pt>
    <dgm:pt modelId="{D7E275FC-D852-4E09-A34E-437B4934FD19}">
      <dgm:prSet phldrT="[Text]"/>
      <dgm:spPr/>
      <dgm:t>
        <a:bodyPr/>
        <a:lstStyle/>
        <a:p>
          <a:r>
            <a:rPr lang="en-US"/>
            <a:t>Progress</a:t>
          </a:r>
        </a:p>
      </dgm:t>
    </dgm:pt>
    <dgm:pt modelId="{9815C16C-4490-4788-A2A9-7354FC7600E3}" type="parTrans" cxnId="{723AAAAF-2734-499B-9E20-1B23E6566FF8}">
      <dgm:prSet/>
      <dgm:spPr/>
      <dgm:t>
        <a:bodyPr/>
        <a:lstStyle/>
        <a:p>
          <a:endParaRPr lang="en-US"/>
        </a:p>
      </dgm:t>
    </dgm:pt>
    <dgm:pt modelId="{388876AC-6C0D-4F85-8A77-960D48D836D3}" type="sibTrans" cxnId="{723AAAAF-2734-499B-9E20-1B23E6566FF8}">
      <dgm:prSet/>
      <dgm:spPr/>
      <dgm:t>
        <a:bodyPr/>
        <a:lstStyle/>
        <a:p>
          <a:endParaRPr lang="en-US"/>
        </a:p>
      </dgm:t>
    </dgm:pt>
    <dgm:pt modelId="{55FEF0ED-7870-4F43-B3AE-17237DBA8331}">
      <dgm:prSet phldrT="[Text]"/>
      <dgm:spPr/>
      <dgm:t>
        <a:bodyPr/>
        <a:lstStyle/>
        <a:p>
          <a:r>
            <a:rPr lang="en-US" dirty="0"/>
            <a:t>Completion</a:t>
          </a:r>
        </a:p>
      </dgm:t>
    </dgm:pt>
    <dgm:pt modelId="{67B55DD8-F8BB-4580-87D0-026E76855DF3}" type="parTrans" cxnId="{C9DB6482-6DD0-4764-B30A-BEC37D8F7E73}">
      <dgm:prSet/>
      <dgm:spPr/>
      <dgm:t>
        <a:bodyPr/>
        <a:lstStyle/>
        <a:p>
          <a:endParaRPr lang="en-US"/>
        </a:p>
      </dgm:t>
    </dgm:pt>
    <dgm:pt modelId="{7858A01A-AB37-4A17-9C9C-B2D27A896909}" type="sibTrans" cxnId="{C9DB6482-6DD0-4764-B30A-BEC37D8F7E73}">
      <dgm:prSet/>
      <dgm:spPr/>
      <dgm:t>
        <a:bodyPr/>
        <a:lstStyle/>
        <a:p>
          <a:endParaRPr lang="en-US"/>
        </a:p>
      </dgm:t>
    </dgm:pt>
    <dgm:pt modelId="{6C6F7D39-7FF4-4298-ADDB-1033D5D0A727}">
      <dgm:prSet phldrT="[Text]"/>
      <dgm:spPr/>
      <dgm:t>
        <a:bodyPr/>
        <a:lstStyle/>
        <a:p>
          <a:r>
            <a:rPr lang="en-US" dirty="0" smtClean="0"/>
            <a:t>Career</a:t>
          </a:r>
          <a:endParaRPr lang="en-US" dirty="0"/>
        </a:p>
      </dgm:t>
    </dgm:pt>
    <dgm:pt modelId="{F21E3000-8DA2-4599-A215-99BCECE4F38F}" type="parTrans" cxnId="{01F7ABB1-4FBF-473D-9420-EC9C9AD3E83D}">
      <dgm:prSet/>
      <dgm:spPr/>
      <dgm:t>
        <a:bodyPr/>
        <a:lstStyle/>
        <a:p>
          <a:endParaRPr lang="en-US"/>
        </a:p>
      </dgm:t>
    </dgm:pt>
    <dgm:pt modelId="{626E2C7B-DD9B-4026-9A7D-1062CE188D57}" type="sibTrans" cxnId="{01F7ABB1-4FBF-473D-9420-EC9C9AD3E83D}">
      <dgm:prSet/>
      <dgm:spPr/>
      <dgm:t>
        <a:bodyPr/>
        <a:lstStyle/>
        <a:p>
          <a:endParaRPr lang="en-US"/>
        </a:p>
      </dgm:t>
    </dgm:pt>
    <dgm:pt modelId="{6C440DC1-E8D3-46CF-8A8E-826E94C57576}" type="pres">
      <dgm:prSet presAssocID="{CC462A56-09AB-45CC-81E4-D7B98B5D5650}" presName="Name0" presStyleCnt="0">
        <dgm:presLayoutVars>
          <dgm:dir/>
          <dgm:animLvl val="lvl"/>
          <dgm:resizeHandles val="exact"/>
        </dgm:presLayoutVars>
      </dgm:prSet>
      <dgm:spPr/>
    </dgm:pt>
    <dgm:pt modelId="{13996D87-0121-4CE8-A840-6319F1C1FEB8}" type="pres">
      <dgm:prSet presAssocID="{5C762CFC-E24D-44E0-A521-7C0DC70FE612}" presName="parTxOnly" presStyleLbl="node1" presStyleIdx="0" presStyleCnt="5">
        <dgm:presLayoutVars>
          <dgm:chMax val="0"/>
          <dgm:chPref val="0"/>
          <dgm:bulletEnabled val="1"/>
        </dgm:presLayoutVars>
      </dgm:prSet>
      <dgm:spPr/>
      <dgm:t>
        <a:bodyPr/>
        <a:lstStyle/>
        <a:p>
          <a:endParaRPr lang="en-US"/>
        </a:p>
      </dgm:t>
    </dgm:pt>
    <dgm:pt modelId="{2A575CC5-F0F1-4721-8000-2865D45411D0}" type="pres">
      <dgm:prSet presAssocID="{9C0362F0-146B-40FE-AA4F-4E1B126C10D0}" presName="parTxOnlySpace" presStyleCnt="0"/>
      <dgm:spPr/>
    </dgm:pt>
    <dgm:pt modelId="{0CD97961-45ED-4461-8D3B-B7793C9569A7}" type="pres">
      <dgm:prSet presAssocID="{4B559DB0-FEB2-4D1F-A713-BF7FEEEDB052}" presName="parTxOnly" presStyleLbl="node1" presStyleIdx="1" presStyleCnt="5">
        <dgm:presLayoutVars>
          <dgm:chMax val="0"/>
          <dgm:chPref val="0"/>
          <dgm:bulletEnabled val="1"/>
        </dgm:presLayoutVars>
      </dgm:prSet>
      <dgm:spPr/>
      <dgm:t>
        <a:bodyPr/>
        <a:lstStyle/>
        <a:p>
          <a:endParaRPr lang="en-US"/>
        </a:p>
      </dgm:t>
    </dgm:pt>
    <dgm:pt modelId="{CB47E4C1-56DF-493C-AD22-2ED9F950E396}" type="pres">
      <dgm:prSet presAssocID="{84D41228-E1DE-4E58-84A3-B8D1F0F436C4}" presName="parTxOnlySpace" presStyleCnt="0"/>
      <dgm:spPr/>
    </dgm:pt>
    <dgm:pt modelId="{68B1FD6D-26C5-4D46-99CA-47038AE6C9D0}" type="pres">
      <dgm:prSet presAssocID="{D7E275FC-D852-4E09-A34E-437B4934FD19}" presName="parTxOnly" presStyleLbl="node1" presStyleIdx="2" presStyleCnt="5" custLinFactNeighborY="2573">
        <dgm:presLayoutVars>
          <dgm:chMax val="0"/>
          <dgm:chPref val="0"/>
          <dgm:bulletEnabled val="1"/>
        </dgm:presLayoutVars>
      </dgm:prSet>
      <dgm:spPr/>
      <dgm:t>
        <a:bodyPr/>
        <a:lstStyle/>
        <a:p>
          <a:endParaRPr lang="en-US"/>
        </a:p>
      </dgm:t>
    </dgm:pt>
    <dgm:pt modelId="{4B026F33-77A2-492B-950D-8EEA0D1E725D}" type="pres">
      <dgm:prSet presAssocID="{388876AC-6C0D-4F85-8A77-960D48D836D3}" presName="parTxOnlySpace" presStyleCnt="0"/>
      <dgm:spPr/>
    </dgm:pt>
    <dgm:pt modelId="{1656AEED-6DBC-47F7-A4D7-A784D0D1E9D4}" type="pres">
      <dgm:prSet presAssocID="{55FEF0ED-7870-4F43-B3AE-17237DBA8331}" presName="parTxOnly" presStyleLbl="node1" presStyleIdx="3" presStyleCnt="5">
        <dgm:presLayoutVars>
          <dgm:chMax val="0"/>
          <dgm:chPref val="0"/>
          <dgm:bulletEnabled val="1"/>
        </dgm:presLayoutVars>
      </dgm:prSet>
      <dgm:spPr/>
      <dgm:t>
        <a:bodyPr/>
        <a:lstStyle/>
        <a:p>
          <a:endParaRPr lang="en-US"/>
        </a:p>
      </dgm:t>
    </dgm:pt>
    <dgm:pt modelId="{E0102F32-5CFF-4F56-9899-66A7D3D008A8}" type="pres">
      <dgm:prSet presAssocID="{7858A01A-AB37-4A17-9C9C-B2D27A896909}" presName="parTxOnlySpace" presStyleCnt="0"/>
      <dgm:spPr/>
    </dgm:pt>
    <dgm:pt modelId="{BCC1B4DC-71B0-4CA4-B60E-6E7F7AF176B7}" type="pres">
      <dgm:prSet presAssocID="{6C6F7D39-7FF4-4298-ADDB-1033D5D0A727}" presName="parTxOnly" presStyleLbl="node1" presStyleIdx="4" presStyleCnt="5">
        <dgm:presLayoutVars>
          <dgm:chMax val="0"/>
          <dgm:chPref val="0"/>
          <dgm:bulletEnabled val="1"/>
        </dgm:presLayoutVars>
      </dgm:prSet>
      <dgm:spPr/>
      <dgm:t>
        <a:bodyPr/>
        <a:lstStyle/>
        <a:p>
          <a:endParaRPr lang="en-US"/>
        </a:p>
      </dgm:t>
    </dgm:pt>
  </dgm:ptLst>
  <dgm:cxnLst>
    <dgm:cxn modelId="{723AAAAF-2734-499B-9E20-1B23E6566FF8}" srcId="{CC462A56-09AB-45CC-81E4-D7B98B5D5650}" destId="{D7E275FC-D852-4E09-A34E-437B4934FD19}" srcOrd="2" destOrd="0" parTransId="{9815C16C-4490-4788-A2A9-7354FC7600E3}" sibTransId="{388876AC-6C0D-4F85-8A77-960D48D836D3}"/>
    <dgm:cxn modelId="{C9DB6482-6DD0-4764-B30A-BEC37D8F7E73}" srcId="{CC462A56-09AB-45CC-81E4-D7B98B5D5650}" destId="{55FEF0ED-7870-4F43-B3AE-17237DBA8331}" srcOrd="3" destOrd="0" parTransId="{67B55DD8-F8BB-4580-87D0-026E76855DF3}" sibTransId="{7858A01A-AB37-4A17-9C9C-B2D27A896909}"/>
    <dgm:cxn modelId="{78BB4974-A9DC-46F7-9834-C5DEF728DE1E}" type="presOf" srcId="{4B559DB0-FEB2-4D1F-A713-BF7FEEEDB052}" destId="{0CD97961-45ED-4461-8D3B-B7793C9569A7}" srcOrd="0" destOrd="0" presId="urn:microsoft.com/office/officeart/2005/8/layout/chevron1"/>
    <dgm:cxn modelId="{F5724F2D-6611-491D-8925-6BF42C1CB1EC}" type="presOf" srcId="{D7E275FC-D852-4E09-A34E-437B4934FD19}" destId="{68B1FD6D-26C5-4D46-99CA-47038AE6C9D0}" srcOrd="0" destOrd="0" presId="urn:microsoft.com/office/officeart/2005/8/layout/chevron1"/>
    <dgm:cxn modelId="{7116AEED-5633-4A81-939C-F8A2633C6B4B}" srcId="{CC462A56-09AB-45CC-81E4-D7B98B5D5650}" destId="{5C762CFC-E24D-44E0-A521-7C0DC70FE612}" srcOrd="0" destOrd="0" parTransId="{5ED775AE-8D98-4D25-B894-1851B3D2895C}" sibTransId="{9C0362F0-146B-40FE-AA4F-4E1B126C10D0}"/>
    <dgm:cxn modelId="{23057F97-EA29-40B9-B999-CA2C06ABDCBD}" srcId="{CC462A56-09AB-45CC-81E4-D7B98B5D5650}" destId="{4B559DB0-FEB2-4D1F-A713-BF7FEEEDB052}" srcOrd="1" destOrd="0" parTransId="{EEDC8111-C695-467A-B398-81AA67DCEFF9}" sibTransId="{84D41228-E1DE-4E58-84A3-B8D1F0F436C4}"/>
    <dgm:cxn modelId="{BAD2BFEE-5408-458D-8B8A-F4D666E446F8}" type="presOf" srcId="{CC462A56-09AB-45CC-81E4-D7B98B5D5650}" destId="{6C440DC1-E8D3-46CF-8A8E-826E94C57576}" srcOrd="0" destOrd="0" presId="urn:microsoft.com/office/officeart/2005/8/layout/chevron1"/>
    <dgm:cxn modelId="{7EA178FE-03E1-489D-A5BF-F9875598CDD6}" type="presOf" srcId="{6C6F7D39-7FF4-4298-ADDB-1033D5D0A727}" destId="{BCC1B4DC-71B0-4CA4-B60E-6E7F7AF176B7}" srcOrd="0" destOrd="0" presId="urn:microsoft.com/office/officeart/2005/8/layout/chevron1"/>
    <dgm:cxn modelId="{B6DE9023-06F1-467F-AD03-311CFB801D40}" type="presOf" srcId="{5C762CFC-E24D-44E0-A521-7C0DC70FE612}" destId="{13996D87-0121-4CE8-A840-6319F1C1FEB8}" srcOrd="0" destOrd="0" presId="urn:microsoft.com/office/officeart/2005/8/layout/chevron1"/>
    <dgm:cxn modelId="{01F7ABB1-4FBF-473D-9420-EC9C9AD3E83D}" srcId="{CC462A56-09AB-45CC-81E4-D7B98B5D5650}" destId="{6C6F7D39-7FF4-4298-ADDB-1033D5D0A727}" srcOrd="4" destOrd="0" parTransId="{F21E3000-8DA2-4599-A215-99BCECE4F38F}" sibTransId="{626E2C7B-DD9B-4026-9A7D-1062CE188D57}"/>
    <dgm:cxn modelId="{976BFA20-A914-4F2E-9419-59C96BEAC190}" type="presOf" srcId="{55FEF0ED-7870-4F43-B3AE-17237DBA8331}" destId="{1656AEED-6DBC-47F7-A4D7-A784D0D1E9D4}" srcOrd="0" destOrd="0" presId="urn:microsoft.com/office/officeart/2005/8/layout/chevron1"/>
    <dgm:cxn modelId="{35BB3AA3-70FF-4A29-8105-39E8E2270951}" type="presParOf" srcId="{6C440DC1-E8D3-46CF-8A8E-826E94C57576}" destId="{13996D87-0121-4CE8-A840-6319F1C1FEB8}" srcOrd="0" destOrd="0" presId="urn:microsoft.com/office/officeart/2005/8/layout/chevron1"/>
    <dgm:cxn modelId="{4D4274A8-27AD-4187-BB5B-70E264A38913}" type="presParOf" srcId="{6C440DC1-E8D3-46CF-8A8E-826E94C57576}" destId="{2A575CC5-F0F1-4721-8000-2865D45411D0}" srcOrd="1" destOrd="0" presId="urn:microsoft.com/office/officeart/2005/8/layout/chevron1"/>
    <dgm:cxn modelId="{7B8C92F1-5B85-4ACC-A6E8-53ABD4F9B82C}" type="presParOf" srcId="{6C440DC1-E8D3-46CF-8A8E-826E94C57576}" destId="{0CD97961-45ED-4461-8D3B-B7793C9569A7}" srcOrd="2" destOrd="0" presId="urn:microsoft.com/office/officeart/2005/8/layout/chevron1"/>
    <dgm:cxn modelId="{7D7AAC09-B6B9-435E-92C2-119AD1F998B9}" type="presParOf" srcId="{6C440DC1-E8D3-46CF-8A8E-826E94C57576}" destId="{CB47E4C1-56DF-493C-AD22-2ED9F950E396}" srcOrd="3" destOrd="0" presId="urn:microsoft.com/office/officeart/2005/8/layout/chevron1"/>
    <dgm:cxn modelId="{291A059E-93B6-4184-BBF9-C2D726E5598C}" type="presParOf" srcId="{6C440DC1-E8D3-46CF-8A8E-826E94C57576}" destId="{68B1FD6D-26C5-4D46-99CA-47038AE6C9D0}" srcOrd="4" destOrd="0" presId="urn:microsoft.com/office/officeart/2005/8/layout/chevron1"/>
    <dgm:cxn modelId="{720DBF4E-68D3-4E18-AFE2-90E4EEDE7D3C}" type="presParOf" srcId="{6C440DC1-E8D3-46CF-8A8E-826E94C57576}" destId="{4B026F33-77A2-492B-950D-8EEA0D1E725D}" srcOrd="5" destOrd="0" presId="urn:microsoft.com/office/officeart/2005/8/layout/chevron1"/>
    <dgm:cxn modelId="{26B280B0-C6FD-4491-9DD1-43E66F3FF86E}" type="presParOf" srcId="{6C440DC1-E8D3-46CF-8A8E-826E94C57576}" destId="{1656AEED-6DBC-47F7-A4D7-A784D0D1E9D4}" srcOrd="6" destOrd="0" presId="urn:microsoft.com/office/officeart/2005/8/layout/chevron1"/>
    <dgm:cxn modelId="{09B1BE66-84E8-4007-B93B-426DE5389C36}" type="presParOf" srcId="{6C440DC1-E8D3-46CF-8A8E-826E94C57576}" destId="{E0102F32-5CFF-4F56-9899-66A7D3D008A8}" srcOrd="7" destOrd="0" presId="urn:microsoft.com/office/officeart/2005/8/layout/chevron1"/>
    <dgm:cxn modelId="{E51AA995-526B-4605-8C74-9224BC3C8BE6}" type="presParOf" srcId="{6C440DC1-E8D3-46CF-8A8E-826E94C57576}" destId="{BCC1B4DC-71B0-4CA4-B60E-6E7F7AF176B7}" srcOrd="8" destOrd="0" presId="urn:microsoft.com/office/officeart/2005/8/layout/chevro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CC462A56-09AB-45CC-81E4-D7B98B5D5650}" type="doc">
      <dgm:prSet loTypeId="urn:microsoft.com/office/officeart/2005/8/layout/chevron1" loCatId="process" qsTypeId="urn:microsoft.com/office/officeart/2005/8/quickstyle/simple1" qsCatId="simple" csTypeId="urn:microsoft.com/office/officeart/2005/8/colors/colorful1" csCatId="colorful" phldr="1"/>
      <dgm:spPr/>
    </dgm:pt>
    <dgm:pt modelId="{5C762CFC-E24D-44E0-A521-7C0DC70FE612}">
      <dgm:prSet phldrT="[Text]"/>
      <dgm:spPr/>
      <dgm:t>
        <a:bodyPr/>
        <a:lstStyle/>
        <a:p>
          <a:r>
            <a:rPr lang="en-US" dirty="0"/>
            <a:t>Connection</a:t>
          </a:r>
        </a:p>
      </dgm:t>
    </dgm:pt>
    <dgm:pt modelId="{5ED775AE-8D98-4D25-B894-1851B3D2895C}" type="parTrans" cxnId="{7116AEED-5633-4A81-939C-F8A2633C6B4B}">
      <dgm:prSet/>
      <dgm:spPr/>
      <dgm:t>
        <a:bodyPr/>
        <a:lstStyle/>
        <a:p>
          <a:endParaRPr lang="en-US"/>
        </a:p>
      </dgm:t>
    </dgm:pt>
    <dgm:pt modelId="{9C0362F0-146B-40FE-AA4F-4E1B126C10D0}" type="sibTrans" cxnId="{7116AEED-5633-4A81-939C-F8A2633C6B4B}">
      <dgm:prSet/>
      <dgm:spPr/>
      <dgm:t>
        <a:bodyPr/>
        <a:lstStyle/>
        <a:p>
          <a:endParaRPr lang="en-US"/>
        </a:p>
      </dgm:t>
    </dgm:pt>
    <dgm:pt modelId="{4B559DB0-FEB2-4D1F-A713-BF7FEEEDB052}">
      <dgm:prSet phldrT="[Text]"/>
      <dgm:spPr/>
      <dgm:t>
        <a:bodyPr/>
        <a:lstStyle/>
        <a:p>
          <a:r>
            <a:rPr lang="en-US"/>
            <a:t>Entry</a:t>
          </a:r>
        </a:p>
      </dgm:t>
    </dgm:pt>
    <dgm:pt modelId="{EEDC8111-C695-467A-B398-81AA67DCEFF9}" type="parTrans" cxnId="{23057F97-EA29-40B9-B999-CA2C06ABDCBD}">
      <dgm:prSet/>
      <dgm:spPr/>
      <dgm:t>
        <a:bodyPr/>
        <a:lstStyle/>
        <a:p>
          <a:endParaRPr lang="en-US"/>
        </a:p>
      </dgm:t>
    </dgm:pt>
    <dgm:pt modelId="{84D41228-E1DE-4E58-84A3-B8D1F0F436C4}" type="sibTrans" cxnId="{23057F97-EA29-40B9-B999-CA2C06ABDCBD}">
      <dgm:prSet/>
      <dgm:spPr/>
      <dgm:t>
        <a:bodyPr/>
        <a:lstStyle/>
        <a:p>
          <a:endParaRPr lang="en-US"/>
        </a:p>
      </dgm:t>
    </dgm:pt>
    <dgm:pt modelId="{D7E275FC-D852-4E09-A34E-437B4934FD19}">
      <dgm:prSet phldrT="[Text]"/>
      <dgm:spPr/>
      <dgm:t>
        <a:bodyPr/>
        <a:lstStyle/>
        <a:p>
          <a:r>
            <a:rPr lang="en-US"/>
            <a:t>Progress</a:t>
          </a:r>
        </a:p>
      </dgm:t>
    </dgm:pt>
    <dgm:pt modelId="{9815C16C-4490-4788-A2A9-7354FC7600E3}" type="parTrans" cxnId="{723AAAAF-2734-499B-9E20-1B23E6566FF8}">
      <dgm:prSet/>
      <dgm:spPr/>
      <dgm:t>
        <a:bodyPr/>
        <a:lstStyle/>
        <a:p>
          <a:endParaRPr lang="en-US"/>
        </a:p>
      </dgm:t>
    </dgm:pt>
    <dgm:pt modelId="{388876AC-6C0D-4F85-8A77-960D48D836D3}" type="sibTrans" cxnId="{723AAAAF-2734-499B-9E20-1B23E6566FF8}">
      <dgm:prSet/>
      <dgm:spPr/>
      <dgm:t>
        <a:bodyPr/>
        <a:lstStyle/>
        <a:p>
          <a:endParaRPr lang="en-US"/>
        </a:p>
      </dgm:t>
    </dgm:pt>
    <dgm:pt modelId="{55FEF0ED-7870-4F43-B3AE-17237DBA8331}">
      <dgm:prSet phldrT="[Text]"/>
      <dgm:spPr/>
      <dgm:t>
        <a:bodyPr/>
        <a:lstStyle/>
        <a:p>
          <a:r>
            <a:rPr lang="en-US" dirty="0"/>
            <a:t>Completion</a:t>
          </a:r>
        </a:p>
      </dgm:t>
    </dgm:pt>
    <dgm:pt modelId="{67B55DD8-F8BB-4580-87D0-026E76855DF3}" type="parTrans" cxnId="{C9DB6482-6DD0-4764-B30A-BEC37D8F7E73}">
      <dgm:prSet/>
      <dgm:spPr/>
      <dgm:t>
        <a:bodyPr/>
        <a:lstStyle/>
        <a:p>
          <a:endParaRPr lang="en-US"/>
        </a:p>
      </dgm:t>
    </dgm:pt>
    <dgm:pt modelId="{7858A01A-AB37-4A17-9C9C-B2D27A896909}" type="sibTrans" cxnId="{C9DB6482-6DD0-4764-B30A-BEC37D8F7E73}">
      <dgm:prSet/>
      <dgm:spPr/>
      <dgm:t>
        <a:bodyPr/>
        <a:lstStyle/>
        <a:p>
          <a:endParaRPr lang="en-US"/>
        </a:p>
      </dgm:t>
    </dgm:pt>
    <dgm:pt modelId="{6C6F7D39-7FF4-4298-ADDB-1033D5D0A727}">
      <dgm:prSet phldrT="[Text]"/>
      <dgm:spPr/>
      <dgm:t>
        <a:bodyPr/>
        <a:lstStyle/>
        <a:p>
          <a:r>
            <a:rPr lang="en-US" dirty="0" smtClean="0"/>
            <a:t>Career</a:t>
          </a:r>
          <a:endParaRPr lang="en-US" dirty="0"/>
        </a:p>
      </dgm:t>
    </dgm:pt>
    <dgm:pt modelId="{F21E3000-8DA2-4599-A215-99BCECE4F38F}" type="parTrans" cxnId="{01F7ABB1-4FBF-473D-9420-EC9C9AD3E83D}">
      <dgm:prSet/>
      <dgm:spPr/>
      <dgm:t>
        <a:bodyPr/>
        <a:lstStyle/>
        <a:p>
          <a:endParaRPr lang="en-US"/>
        </a:p>
      </dgm:t>
    </dgm:pt>
    <dgm:pt modelId="{626E2C7B-DD9B-4026-9A7D-1062CE188D57}" type="sibTrans" cxnId="{01F7ABB1-4FBF-473D-9420-EC9C9AD3E83D}">
      <dgm:prSet/>
      <dgm:spPr/>
      <dgm:t>
        <a:bodyPr/>
        <a:lstStyle/>
        <a:p>
          <a:endParaRPr lang="en-US"/>
        </a:p>
      </dgm:t>
    </dgm:pt>
    <dgm:pt modelId="{6C440DC1-E8D3-46CF-8A8E-826E94C57576}" type="pres">
      <dgm:prSet presAssocID="{CC462A56-09AB-45CC-81E4-D7B98B5D5650}" presName="Name0" presStyleCnt="0">
        <dgm:presLayoutVars>
          <dgm:dir/>
          <dgm:animLvl val="lvl"/>
          <dgm:resizeHandles val="exact"/>
        </dgm:presLayoutVars>
      </dgm:prSet>
      <dgm:spPr/>
    </dgm:pt>
    <dgm:pt modelId="{13996D87-0121-4CE8-A840-6319F1C1FEB8}" type="pres">
      <dgm:prSet presAssocID="{5C762CFC-E24D-44E0-A521-7C0DC70FE612}" presName="parTxOnly" presStyleLbl="node1" presStyleIdx="0" presStyleCnt="5">
        <dgm:presLayoutVars>
          <dgm:chMax val="0"/>
          <dgm:chPref val="0"/>
          <dgm:bulletEnabled val="1"/>
        </dgm:presLayoutVars>
      </dgm:prSet>
      <dgm:spPr/>
      <dgm:t>
        <a:bodyPr/>
        <a:lstStyle/>
        <a:p>
          <a:endParaRPr lang="en-US"/>
        </a:p>
      </dgm:t>
    </dgm:pt>
    <dgm:pt modelId="{2A575CC5-F0F1-4721-8000-2865D45411D0}" type="pres">
      <dgm:prSet presAssocID="{9C0362F0-146B-40FE-AA4F-4E1B126C10D0}" presName="parTxOnlySpace" presStyleCnt="0"/>
      <dgm:spPr/>
    </dgm:pt>
    <dgm:pt modelId="{0CD97961-45ED-4461-8D3B-B7793C9569A7}" type="pres">
      <dgm:prSet presAssocID="{4B559DB0-FEB2-4D1F-A713-BF7FEEEDB052}" presName="parTxOnly" presStyleLbl="node1" presStyleIdx="1" presStyleCnt="5">
        <dgm:presLayoutVars>
          <dgm:chMax val="0"/>
          <dgm:chPref val="0"/>
          <dgm:bulletEnabled val="1"/>
        </dgm:presLayoutVars>
      </dgm:prSet>
      <dgm:spPr/>
      <dgm:t>
        <a:bodyPr/>
        <a:lstStyle/>
        <a:p>
          <a:endParaRPr lang="en-US"/>
        </a:p>
      </dgm:t>
    </dgm:pt>
    <dgm:pt modelId="{CB47E4C1-56DF-493C-AD22-2ED9F950E396}" type="pres">
      <dgm:prSet presAssocID="{84D41228-E1DE-4E58-84A3-B8D1F0F436C4}" presName="parTxOnlySpace" presStyleCnt="0"/>
      <dgm:spPr/>
    </dgm:pt>
    <dgm:pt modelId="{68B1FD6D-26C5-4D46-99CA-47038AE6C9D0}" type="pres">
      <dgm:prSet presAssocID="{D7E275FC-D852-4E09-A34E-437B4934FD19}" presName="parTxOnly" presStyleLbl="node1" presStyleIdx="2" presStyleCnt="5" custLinFactNeighborY="2573">
        <dgm:presLayoutVars>
          <dgm:chMax val="0"/>
          <dgm:chPref val="0"/>
          <dgm:bulletEnabled val="1"/>
        </dgm:presLayoutVars>
      </dgm:prSet>
      <dgm:spPr/>
      <dgm:t>
        <a:bodyPr/>
        <a:lstStyle/>
        <a:p>
          <a:endParaRPr lang="en-US"/>
        </a:p>
      </dgm:t>
    </dgm:pt>
    <dgm:pt modelId="{4B026F33-77A2-492B-950D-8EEA0D1E725D}" type="pres">
      <dgm:prSet presAssocID="{388876AC-6C0D-4F85-8A77-960D48D836D3}" presName="parTxOnlySpace" presStyleCnt="0"/>
      <dgm:spPr/>
    </dgm:pt>
    <dgm:pt modelId="{1656AEED-6DBC-47F7-A4D7-A784D0D1E9D4}" type="pres">
      <dgm:prSet presAssocID="{55FEF0ED-7870-4F43-B3AE-17237DBA8331}" presName="parTxOnly" presStyleLbl="node1" presStyleIdx="3" presStyleCnt="5">
        <dgm:presLayoutVars>
          <dgm:chMax val="0"/>
          <dgm:chPref val="0"/>
          <dgm:bulletEnabled val="1"/>
        </dgm:presLayoutVars>
      </dgm:prSet>
      <dgm:spPr/>
      <dgm:t>
        <a:bodyPr/>
        <a:lstStyle/>
        <a:p>
          <a:endParaRPr lang="en-US"/>
        </a:p>
      </dgm:t>
    </dgm:pt>
    <dgm:pt modelId="{E0102F32-5CFF-4F56-9899-66A7D3D008A8}" type="pres">
      <dgm:prSet presAssocID="{7858A01A-AB37-4A17-9C9C-B2D27A896909}" presName="parTxOnlySpace" presStyleCnt="0"/>
      <dgm:spPr/>
    </dgm:pt>
    <dgm:pt modelId="{BCC1B4DC-71B0-4CA4-B60E-6E7F7AF176B7}" type="pres">
      <dgm:prSet presAssocID="{6C6F7D39-7FF4-4298-ADDB-1033D5D0A727}" presName="parTxOnly" presStyleLbl="node1" presStyleIdx="4" presStyleCnt="5">
        <dgm:presLayoutVars>
          <dgm:chMax val="0"/>
          <dgm:chPref val="0"/>
          <dgm:bulletEnabled val="1"/>
        </dgm:presLayoutVars>
      </dgm:prSet>
      <dgm:spPr/>
      <dgm:t>
        <a:bodyPr/>
        <a:lstStyle/>
        <a:p>
          <a:endParaRPr lang="en-US"/>
        </a:p>
      </dgm:t>
    </dgm:pt>
  </dgm:ptLst>
  <dgm:cxnLst>
    <dgm:cxn modelId="{723AAAAF-2734-499B-9E20-1B23E6566FF8}" srcId="{CC462A56-09AB-45CC-81E4-D7B98B5D5650}" destId="{D7E275FC-D852-4E09-A34E-437B4934FD19}" srcOrd="2" destOrd="0" parTransId="{9815C16C-4490-4788-A2A9-7354FC7600E3}" sibTransId="{388876AC-6C0D-4F85-8A77-960D48D836D3}"/>
    <dgm:cxn modelId="{C9DB6482-6DD0-4764-B30A-BEC37D8F7E73}" srcId="{CC462A56-09AB-45CC-81E4-D7B98B5D5650}" destId="{55FEF0ED-7870-4F43-B3AE-17237DBA8331}" srcOrd="3" destOrd="0" parTransId="{67B55DD8-F8BB-4580-87D0-026E76855DF3}" sibTransId="{7858A01A-AB37-4A17-9C9C-B2D27A896909}"/>
    <dgm:cxn modelId="{64F0A235-B39B-4102-B4FB-66A2F15D244E}" type="presOf" srcId="{6C6F7D39-7FF4-4298-ADDB-1033D5D0A727}" destId="{BCC1B4DC-71B0-4CA4-B60E-6E7F7AF176B7}" srcOrd="0" destOrd="0" presId="urn:microsoft.com/office/officeart/2005/8/layout/chevron1"/>
    <dgm:cxn modelId="{7116AEED-5633-4A81-939C-F8A2633C6B4B}" srcId="{CC462A56-09AB-45CC-81E4-D7B98B5D5650}" destId="{5C762CFC-E24D-44E0-A521-7C0DC70FE612}" srcOrd="0" destOrd="0" parTransId="{5ED775AE-8D98-4D25-B894-1851B3D2895C}" sibTransId="{9C0362F0-146B-40FE-AA4F-4E1B126C10D0}"/>
    <dgm:cxn modelId="{9E4FF682-B3DF-4089-B4F9-D44D14DFBEF4}" type="presOf" srcId="{5C762CFC-E24D-44E0-A521-7C0DC70FE612}" destId="{13996D87-0121-4CE8-A840-6319F1C1FEB8}" srcOrd="0" destOrd="0" presId="urn:microsoft.com/office/officeart/2005/8/layout/chevron1"/>
    <dgm:cxn modelId="{23057F97-EA29-40B9-B999-CA2C06ABDCBD}" srcId="{CC462A56-09AB-45CC-81E4-D7B98B5D5650}" destId="{4B559DB0-FEB2-4D1F-A713-BF7FEEEDB052}" srcOrd="1" destOrd="0" parTransId="{EEDC8111-C695-467A-B398-81AA67DCEFF9}" sibTransId="{84D41228-E1DE-4E58-84A3-B8D1F0F436C4}"/>
    <dgm:cxn modelId="{FDE67723-852C-43D3-9B32-A6221D2712F1}" type="presOf" srcId="{55FEF0ED-7870-4F43-B3AE-17237DBA8331}" destId="{1656AEED-6DBC-47F7-A4D7-A784D0D1E9D4}" srcOrd="0" destOrd="0" presId="urn:microsoft.com/office/officeart/2005/8/layout/chevron1"/>
    <dgm:cxn modelId="{DAF196F7-4A18-4015-A83C-8C939B77CADB}" type="presOf" srcId="{D7E275FC-D852-4E09-A34E-437B4934FD19}" destId="{68B1FD6D-26C5-4D46-99CA-47038AE6C9D0}" srcOrd="0" destOrd="0" presId="urn:microsoft.com/office/officeart/2005/8/layout/chevron1"/>
    <dgm:cxn modelId="{4A15B47B-0E46-41FF-A6F7-B5A4924879F3}" type="presOf" srcId="{CC462A56-09AB-45CC-81E4-D7B98B5D5650}" destId="{6C440DC1-E8D3-46CF-8A8E-826E94C57576}" srcOrd="0" destOrd="0" presId="urn:microsoft.com/office/officeart/2005/8/layout/chevron1"/>
    <dgm:cxn modelId="{642A17F4-0758-4807-A02F-980A7624C0B8}" type="presOf" srcId="{4B559DB0-FEB2-4D1F-A713-BF7FEEEDB052}" destId="{0CD97961-45ED-4461-8D3B-B7793C9569A7}" srcOrd="0" destOrd="0" presId="urn:microsoft.com/office/officeart/2005/8/layout/chevron1"/>
    <dgm:cxn modelId="{01F7ABB1-4FBF-473D-9420-EC9C9AD3E83D}" srcId="{CC462A56-09AB-45CC-81E4-D7B98B5D5650}" destId="{6C6F7D39-7FF4-4298-ADDB-1033D5D0A727}" srcOrd="4" destOrd="0" parTransId="{F21E3000-8DA2-4599-A215-99BCECE4F38F}" sibTransId="{626E2C7B-DD9B-4026-9A7D-1062CE188D57}"/>
    <dgm:cxn modelId="{97C37FB7-E8A6-45B0-807F-7C706A3ADF9E}" type="presParOf" srcId="{6C440DC1-E8D3-46CF-8A8E-826E94C57576}" destId="{13996D87-0121-4CE8-A840-6319F1C1FEB8}" srcOrd="0" destOrd="0" presId="urn:microsoft.com/office/officeart/2005/8/layout/chevron1"/>
    <dgm:cxn modelId="{2C46E3F2-348F-4634-A816-85E2BC2744BB}" type="presParOf" srcId="{6C440DC1-E8D3-46CF-8A8E-826E94C57576}" destId="{2A575CC5-F0F1-4721-8000-2865D45411D0}" srcOrd="1" destOrd="0" presId="urn:microsoft.com/office/officeart/2005/8/layout/chevron1"/>
    <dgm:cxn modelId="{C710FE46-9A33-47B0-AE92-9CF08FAB585F}" type="presParOf" srcId="{6C440DC1-E8D3-46CF-8A8E-826E94C57576}" destId="{0CD97961-45ED-4461-8D3B-B7793C9569A7}" srcOrd="2" destOrd="0" presId="urn:microsoft.com/office/officeart/2005/8/layout/chevron1"/>
    <dgm:cxn modelId="{104C11B6-B09B-48A1-992B-65F3E6C83230}" type="presParOf" srcId="{6C440DC1-E8D3-46CF-8A8E-826E94C57576}" destId="{CB47E4C1-56DF-493C-AD22-2ED9F950E396}" srcOrd="3" destOrd="0" presId="urn:microsoft.com/office/officeart/2005/8/layout/chevron1"/>
    <dgm:cxn modelId="{254149AD-33EC-40C5-B75A-15902144C36B}" type="presParOf" srcId="{6C440DC1-E8D3-46CF-8A8E-826E94C57576}" destId="{68B1FD6D-26C5-4D46-99CA-47038AE6C9D0}" srcOrd="4" destOrd="0" presId="urn:microsoft.com/office/officeart/2005/8/layout/chevron1"/>
    <dgm:cxn modelId="{1CC4842C-FDE5-4DF6-8ED5-65987B453434}" type="presParOf" srcId="{6C440DC1-E8D3-46CF-8A8E-826E94C57576}" destId="{4B026F33-77A2-492B-950D-8EEA0D1E725D}" srcOrd="5" destOrd="0" presId="urn:microsoft.com/office/officeart/2005/8/layout/chevron1"/>
    <dgm:cxn modelId="{B9CAC755-6E09-48F0-A918-18DCEE6A19B7}" type="presParOf" srcId="{6C440DC1-E8D3-46CF-8A8E-826E94C57576}" destId="{1656AEED-6DBC-47F7-A4D7-A784D0D1E9D4}" srcOrd="6" destOrd="0" presId="urn:microsoft.com/office/officeart/2005/8/layout/chevron1"/>
    <dgm:cxn modelId="{56E4ECF6-BFCB-48E8-B6DB-1C1CB3B11BA5}" type="presParOf" srcId="{6C440DC1-E8D3-46CF-8A8E-826E94C57576}" destId="{E0102F32-5CFF-4F56-9899-66A7D3D008A8}" srcOrd="7" destOrd="0" presId="urn:microsoft.com/office/officeart/2005/8/layout/chevron1"/>
    <dgm:cxn modelId="{6D94ECF5-1040-4AD3-A948-FD4436BDF758}" type="presParOf" srcId="{6C440DC1-E8D3-46CF-8A8E-826E94C57576}" destId="{BCC1B4DC-71B0-4CA4-B60E-6E7F7AF176B7}" srcOrd="8" destOrd="0" presId="urn:microsoft.com/office/officeart/2005/8/layout/chevro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CC462A56-09AB-45CC-81E4-D7B98B5D5650}" type="doc">
      <dgm:prSet loTypeId="urn:microsoft.com/office/officeart/2005/8/layout/chevron1" loCatId="process" qsTypeId="urn:microsoft.com/office/officeart/2005/8/quickstyle/simple1" qsCatId="simple" csTypeId="urn:microsoft.com/office/officeart/2005/8/colors/colorful1" csCatId="colorful" phldr="1"/>
      <dgm:spPr/>
    </dgm:pt>
    <dgm:pt modelId="{5C762CFC-E24D-44E0-A521-7C0DC70FE612}">
      <dgm:prSet phldrT="[Text]"/>
      <dgm:spPr/>
      <dgm:t>
        <a:bodyPr/>
        <a:lstStyle/>
        <a:p>
          <a:r>
            <a:rPr lang="en-US" dirty="0"/>
            <a:t>Connection</a:t>
          </a:r>
        </a:p>
      </dgm:t>
    </dgm:pt>
    <dgm:pt modelId="{5ED775AE-8D98-4D25-B894-1851B3D2895C}" type="parTrans" cxnId="{7116AEED-5633-4A81-939C-F8A2633C6B4B}">
      <dgm:prSet/>
      <dgm:spPr/>
      <dgm:t>
        <a:bodyPr/>
        <a:lstStyle/>
        <a:p>
          <a:endParaRPr lang="en-US"/>
        </a:p>
      </dgm:t>
    </dgm:pt>
    <dgm:pt modelId="{9C0362F0-146B-40FE-AA4F-4E1B126C10D0}" type="sibTrans" cxnId="{7116AEED-5633-4A81-939C-F8A2633C6B4B}">
      <dgm:prSet/>
      <dgm:spPr/>
      <dgm:t>
        <a:bodyPr/>
        <a:lstStyle/>
        <a:p>
          <a:endParaRPr lang="en-US"/>
        </a:p>
      </dgm:t>
    </dgm:pt>
    <dgm:pt modelId="{4B559DB0-FEB2-4D1F-A713-BF7FEEEDB052}">
      <dgm:prSet phldrT="[Text]"/>
      <dgm:spPr/>
      <dgm:t>
        <a:bodyPr/>
        <a:lstStyle/>
        <a:p>
          <a:r>
            <a:rPr lang="en-US"/>
            <a:t>Entry</a:t>
          </a:r>
        </a:p>
      </dgm:t>
    </dgm:pt>
    <dgm:pt modelId="{EEDC8111-C695-467A-B398-81AA67DCEFF9}" type="parTrans" cxnId="{23057F97-EA29-40B9-B999-CA2C06ABDCBD}">
      <dgm:prSet/>
      <dgm:spPr/>
      <dgm:t>
        <a:bodyPr/>
        <a:lstStyle/>
        <a:p>
          <a:endParaRPr lang="en-US"/>
        </a:p>
      </dgm:t>
    </dgm:pt>
    <dgm:pt modelId="{84D41228-E1DE-4E58-84A3-B8D1F0F436C4}" type="sibTrans" cxnId="{23057F97-EA29-40B9-B999-CA2C06ABDCBD}">
      <dgm:prSet/>
      <dgm:spPr/>
      <dgm:t>
        <a:bodyPr/>
        <a:lstStyle/>
        <a:p>
          <a:endParaRPr lang="en-US"/>
        </a:p>
      </dgm:t>
    </dgm:pt>
    <dgm:pt modelId="{D7E275FC-D852-4E09-A34E-437B4934FD19}">
      <dgm:prSet phldrT="[Text]"/>
      <dgm:spPr/>
      <dgm:t>
        <a:bodyPr/>
        <a:lstStyle/>
        <a:p>
          <a:r>
            <a:rPr lang="en-US"/>
            <a:t>Progress</a:t>
          </a:r>
        </a:p>
      </dgm:t>
    </dgm:pt>
    <dgm:pt modelId="{9815C16C-4490-4788-A2A9-7354FC7600E3}" type="parTrans" cxnId="{723AAAAF-2734-499B-9E20-1B23E6566FF8}">
      <dgm:prSet/>
      <dgm:spPr/>
      <dgm:t>
        <a:bodyPr/>
        <a:lstStyle/>
        <a:p>
          <a:endParaRPr lang="en-US"/>
        </a:p>
      </dgm:t>
    </dgm:pt>
    <dgm:pt modelId="{388876AC-6C0D-4F85-8A77-960D48D836D3}" type="sibTrans" cxnId="{723AAAAF-2734-499B-9E20-1B23E6566FF8}">
      <dgm:prSet/>
      <dgm:spPr/>
      <dgm:t>
        <a:bodyPr/>
        <a:lstStyle/>
        <a:p>
          <a:endParaRPr lang="en-US"/>
        </a:p>
      </dgm:t>
    </dgm:pt>
    <dgm:pt modelId="{55FEF0ED-7870-4F43-B3AE-17237DBA8331}">
      <dgm:prSet phldrT="[Text]"/>
      <dgm:spPr/>
      <dgm:t>
        <a:bodyPr/>
        <a:lstStyle/>
        <a:p>
          <a:r>
            <a:rPr lang="en-US" dirty="0"/>
            <a:t>Completion</a:t>
          </a:r>
        </a:p>
      </dgm:t>
    </dgm:pt>
    <dgm:pt modelId="{67B55DD8-F8BB-4580-87D0-026E76855DF3}" type="parTrans" cxnId="{C9DB6482-6DD0-4764-B30A-BEC37D8F7E73}">
      <dgm:prSet/>
      <dgm:spPr/>
      <dgm:t>
        <a:bodyPr/>
        <a:lstStyle/>
        <a:p>
          <a:endParaRPr lang="en-US"/>
        </a:p>
      </dgm:t>
    </dgm:pt>
    <dgm:pt modelId="{7858A01A-AB37-4A17-9C9C-B2D27A896909}" type="sibTrans" cxnId="{C9DB6482-6DD0-4764-B30A-BEC37D8F7E73}">
      <dgm:prSet/>
      <dgm:spPr/>
      <dgm:t>
        <a:bodyPr/>
        <a:lstStyle/>
        <a:p>
          <a:endParaRPr lang="en-US"/>
        </a:p>
      </dgm:t>
    </dgm:pt>
    <dgm:pt modelId="{6C6F7D39-7FF4-4298-ADDB-1033D5D0A727}">
      <dgm:prSet phldrT="[Text]"/>
      <dgm:spPr/>
      <dgm:t>
        <a:bodyPr/>
        <a:lstStyle/>
        <a:p>
          <a:r>
            <a:rPr lang="en-US" dirty="0" smtClean="0"/>
            <a:t>Career</a:t>
          </a:r>
          <a:endParaRPr lang="en-US" dirty="0"/>
        </a:p>
      </dgm:t>
    </dgm:pt>
    <dgm:pt modelId="{F21E3000-8DA2-4599-A215-99BCECE4F38F}" type="parTrans" cxnId="{01F7ABB1-4FBF-473D-9420-EC9C9AD3E83D}">
      <dgm:prSet/>
      <dgm:spPr/>
      <dgm:t>
        <a:bodyPr/>
        <a:lstStyle/>
        <a:p>
          <a:endParaRPr lang="en-US"/>
        </a:p>
      </dgm:t>
    </dgm:pt>
    <dgm:pt modelId="{626E2C7B-DD9B-4026-9A7D-1062CE188D57}" type="sibTrans" cxnId="{01F7ABB1-4FBF-473D-9420-EC9C9AD3E83D}">
      <dgm:prSet/>
      <dgm:spPr/>
      <dgm:t>
        <a:bodyPr/>
        <a:lstStyle/>
        <a:p>
          <a:endParaRPr lang="en-US"/>
        </a:p>
      </dgm:t>
    </dgm:pt>
    <dgm:pt modelId="{6C440DC1-E8D3-46CF-8A8E-826E94C57576}" type="pres">
      <dgm:prSet presAssocID="{CC462A56-09AB-45CC-81E4-D7B98B5D5650}" presName="Name0" presStyleCnt="0">
        <dgm:presLayoutVars>
          <dgm:dir/>
          <dgm:animLvl val="lvl"/>
          <dgm:resizeHandles val="exact"/>
        </dgm:presLayoutVars>
      </dgm:prSet>
      <dgm:spPr/>
    </dgm:pt>
    <dgm:pt modelId="{13996D87-0121-4CE8-A840-6319F1C1FEB8}" type="pres">
      <dgm:prSet presAssocID="{5C762CFC-E24D-44E0-A521-7C0DC70FE612}" presName="parTxOnly" presStyleLbl="node1" presStyleIdx="0" presStyleCnt="5">
        <dgm:presLayoutVars>
          <dgm:chMax val="0"/>
          <dgm:chPref val="0"/>
          <dgm:bulletEnabled val="1"/>
        </dgm:presLayoutVars>
      </dgm:prSet>
      <dgm:spPr/>
      <dgm:t>
        <a:bodyPr/>
        <a:lstStyle/>
        <a:p>
          <a:endParaRPr lang="en-US"/>
        </a:p>
      </dgm:t>
    </dgm:pt>
    <dgm:pt modelId="{2A575CC5-F0F1-4721-8000-2865D45411D0}" type="pres">
      <dgm:prSet presAssocID="{9C0362F0-146B-40FE-AA4F-4E1B126C10D0}" presName="parTxOnlySpace" presStyleCnt="0"/>
      <dgm:spPr/>
    </dgm:pt>
    <dgm:pt modelId="{0CD97961-45ED-4461-8D3B-B7793C9569A7}" type="pres">
      <dgm:prSet presAssocID="{4B559DB0-FEB2-4D1F-A713-BF7FEEEDB052}" presName="parTxOnly" presStyleLbl="node1" presStyleIdx="1" presStyleCnt="5">
        <dgm:presLayoutVars>
          <dgm:chMax val="0"/>
          <dgm:chPref val="0"/>
          <dgm:bulletEnabled val="1"/>
        </dgm:presLayoutVars>
      </dgm:prSet>
      <dgm:spPr/>
      <dgm:t>
        <a:bodyPr/>
        <a:lstStyle/>
        <a:p>
          <a:endParaRPr lang="en-US"/>
        </a:p>
      </dgm:t>
    </dgm:pt>
    <dgm:pt modelId="{CB47E4C1-56DF-493C-AD22-2ED9F950E396}" type="pres">
      <dgm:prSet presAssocID="{84D41228-E1DE-4E58-84A3-B8D1F0F436C4}" presName="parTxOnlySpace" presStyleCnt="0"/>
      <dgm:spPr/>
    </dgm:pt>
    <dgm:pt modelId="{68B1FD6D-26C5-4D46-99CA-47038AE6C9D0}" type="pres">
      <dgm:prSet presAssocID="{D7E275FC-D852-4E09-A34E-437B4934FD19}" presName="parTxOnly" presStyleLbl="node1" presStyleIdx="2" presStyleCnt="5" custLinFactNeighborY="2573">
        <dgm:presLayoutVars>
          <dgm:chMax val="0"/>
          <dgm:chPref val="0"/>
          <dgm:bulletEnabled val="1"/>
        </dgm:presLayoutVars>
      </dgm:prSet>
      <dgm:spPr/>
      <dgm:t>
        <a:bodyPr/>
        <a:lstStyle/>
        <a:p>
          <a:endParaRPr lang="en-US"/>
        </a:p>
      </dgm:t>
    </dgm:pt>
    <dgm:pt modelId="{4B026F33-77A2-492B-950D-8EEA0D1E725D}" type="pres">
      <dgm:prSet presAssocID="{388876AC-6C0D-4F85-8A77-960D48D836D3}" presName="parTxOnlySpace" presStyleCnt="0"/>
      <dgm:spPr/>
    </dgm:pt>
    <dgm:pt modelId="{1656AEED-6DBC-47F7-A4D7-A784D0D1E9D4}" type="pres">
      <dgm:prSet presAssocID="{55FEF0ED-7870-4F43-B3AE-17237DBA8331}" presName="parTxOnly" presStyleLbl="node1" presStyleIdx="3" presStyleCnt="5">
        <dgm:presLayoutVars>
          <dgm:chMax val="0"/>
          <dgm:chPref val="0"/>
          <dgm:bulletEnabled val="1"/>
        </dgm:presLayoutVars>
      </dgm:prSet>
      <dgm:spPr/>
      <dgm:t>
        <a:bodyPr/>
        <a:lstStyle/>
        <a:p>
          <a:endParaRPr lang="en-US"/>
        </a:p>
      </dgm:t>
    </dgm:pt>
    <dgm:pt modelId="{E0102F32-5CFF-4F56-9899-66A7D3D008A8}" type="pres">
      <dgm:prSet presAssocID="{7858A01A-AB37-4A17-9C9C-B2D27A896909}" presName="parTxOnlySpace" presStyleCnt="0"/>
      <dgm:spPr/>
    </dgm:pt>
    <dgm:pt modelId="{BCC1B4DC-71B0-4CA4-B60E-6E7F7AF176B7}" type="pres">
      <dgm:prSet presAssocID="{6C6F7D39-7FF4-4298-ADDB-1033D5D0A727}" presName="parTxOnly" presStyleLbl="node1" presStyleIdx="4" presStyleCnt="5">
        <dgm:presLayoutVars>
          <dgm:chMax val="0"/>
          <dgm:chPref val="0"/>
          <dgm:bulletEnabled val="1"/>
        </dgm:presLayoutVars>
      </dgm:prSet>
      <dgm:spPr/>
      <dgm:t>
        <a:bodyPr/>
        <a:lstStyle/>
        <a:p>
          <a:endParaRPr lang="en-US"/>
        </a:p>
      </dgm:t>
    </dgm:pt>
  </dgm:ptLst>
  <dgm:cxnLst>
    <dgm:cxn modelId="{723AAAAF-2734-499B-9E20-1B23E6566FF8}" srcId="{CC462A56-09AB-45CC-81E4-D7B98B5D5650}" destId="{D7E275FC-D852-4E09-A34E-437B4934FD19}" srcOrd="2" destOrd="0" parTransId="{9815C16C-4490-4788-A2A9-7354FC7600E3}" sibTransId="{388876AC-6C0D-4F85-8A77-960D48D836D3}"/>
    <dgm:cxn modelId="{C9DB6482-6DD0-4764-B30A-BEC37D8F7E73}" srcId="{CC462A56-09AB-45CC-81E4-D7B98B5D5650}" destId="{55FEF0ED-7870-4F43-B3AE-17237DBA8331}" srcOrd="3" destOrd="0" parTransId="{67B55DD8-F8BB-4580-87D0-026E76855DF3}" sibTransId="{7858A01A-AB37-4A17-9C9C-B2D27A896909}"/>
    <dgm:cxn modelId="{7116AEED-5633-4A81-939C-F8A2633C6B4B}" srcId="{CC462A56-09AB-45CC-81E4-D7B98B5D5650}" destId="{5C762CFC-E24D-44E0-A521-7C0DC70FE612}" srcOrd="0" destOrd="0" parTransId="{5ED775AE-8D98-4D25-B894-1851B3D2895C}" sibTransId="{9C0362F0-146B-40FE-AA4F-4E1B126C10D0}"/>
    <dgm:cxn modelId="{3F42B163-AC9E-41D7-B319-4BE5B82DEAB1}" type="presOf" srcId="{CC462A56-09AB-45CC-81E4-D7B98B5D5650}" destId="{6C440DC1-E8D3-46CF-8A8E-826E94C57576}" srcOrd="0" destOrd="0" presId="urn:microsoft.com/office/officeart/2005/8/layout/chevron1"/>
    <dgm:cxn modelId="{23057F97-EA29-40B9-B999-CA2C06ABDCBD}" srcId="{CC462A56-09AB-45CC-81E4-D7B98B5D5650}" destId="{4B559DB0-FEB2-4D1F-A713-BF7FEEEDB052}" srcOrd="1" destOrd="0" parTransId="{EEDC8111-C695-467A-B398-81AA67DCEFF9}" sibTransId="{84D41228-E1DE-4E58-84A3-B8D1F0F436C4}"/>
    <dgm:cxn modelId="{6B16A7E1-1DCF-48CA-A7F4-E0E5D3AFE1EB}" type="presOf" srcId="{6C6F7D39-7FF4-4298-ADDB-1033D5D0A727}" destId="{BCC1B4DC-71B0-4CA4-B60E-6E7F7AF176B7}" srcOrd="0" destOrd="0" presId="urn:microsoft.com/office/officeart/2005/8/layout/chevron1"/>
    <dgm:cxn modelId="{BF45F93E-5158-4F11-8143-45299E32246B}" type="presOf" srcId="{D7E275FC-D852-4E09-A34E-437B4934FD19}" destId="{68B1FD6D-26C5-4D46-99CA-47038AE6C9D0}" srcOrd="0" destOrd="0" presId="urn:microsoft.com/office/officeart/2005/8/layout/chevron1"/>
    <dgm:cxn modelId="{36A8023C-F4EA-43B1-808D-B13BC336129A}" type="presOf" srcId="{55FEF0ED-7870-4F43-B3AE-17237DBA8331}" destId="{1656AEED-6DBC-47F7-A4D7-A784D0D1E9D4}" srcOrd="0" destOrd="0" presId="urn:microsoft.com/office/officeart/2005/8/layout/chevron1"/>
    <dgm:cxn modelId="{513772DE-A933-4AAF-BDAF-9666F5E7A9D4}" type="presOf" srcId="{5C762CFC-E24D-44E0-A521-7C0DC70FE612}" destId="{13996D87-0121-4CE8-A840-6319F1C1FEB8}" srcOrd="0" destOrd="0" presId="urn:microsoft.com/office/officeart/2005/8/layout/chevron1"/>
    <dgm:cxn modelId="{84AF72EC-2FF4-4FC0-8A15-8E9FB3B8EFB0}" type="presOf" srcId="{4B559DB0-FEB2-4D1F-A713-BF7FEEEDB052}" destId="{0CD97961-45ED-4461-8D3B-B7793C9569A7}" srcOrd="0" destOrd="0" presId="urn:microsoft.com/office/officeart/2005/8/layout/chevron1"/>
    <dgm:cxn modelId="{01F7ABB1-4FBF-473D-9420-EC9C9AD3E83D}" srcId="{CC462A56-09AB-45CC-81E4-D7B98B5D5650}" destId="{6C6F7D39-7FF4-4298-ADDB-1033D5D0A727}" srcOrd="4" destOrd="0" parTransId="{F21E3000-8DA2-4599-A215-99BCECE4F38F}" sibTransId="{626E2C7B-DD9B-4026-9A7D-1062CE188D57}"/>
    <dgm:cxn modelId="{1B009F83-0559-4D00-9065-4BB3CFAA0BF6}" type="presParOf" srcId="{6C440DC1-E8D3-46CF-8A8E-826E94C57576}" destId="{13996D87-0121-4CE8-A840-6319F1C1FEB8}" srcOrd="0" destOrd="0" presId="urn:microsoft.com/office/officeart/2005/8/layout/chevron1"/>
    <dgm:cxn modelId="{C1515DA6-0694-4097-A607-F3F9EF2CE5D3}" type="presParOf" srcId="{6C440DC1-E8D3-46CF-8A8E-826E94C57576}" destId="{2A575CC5-F0F1-4721-8000-2865D45411D0}" srcOrd="1" destOrd="0" presId="urn:microsoft.com/office/officeart/2005/8/layout/chevron1"/>
    <dgm:cxn modelId="{20C112C3-696C-4114-8701-E552E31F6730}" type="presParOf" srcId="{6C440DC1-E8D3-46CF-8A8E-826E94C57576}" destId="{0CD97961-45ED-4461-8D3B-B7793C9569A7}" srcOrd="2" destOrd="0" presId="urn:microsoft.com/office/officeart/2005/8/layout/chevron1"/>
    <dgm:cxn modelId="{CB85E2C5-8E93-4F58-B46C-D5DEAA6AEA4F}" type="presParOf" srcId="{6C440DC1-E8D3-46CF-8A8E-826E94C57576}" destId="{CB47E4C1-56DF-493C-AD22-2ED9F950E396}" srcOrd="3" destOrd="0" presId="urn:microsoft.com/office/officeart/2005/8/layout/chevron1"/>
    <dgm:cxn modelId="{5A2D64C2-622E-44E2-9FA9-71985EDDFF57}" type="presParOf" srcId="{6C440DC1-E8D3-46CF-8A8E-826E94C57576}" destId="{68B1FD6D-26C5-4D46-99CA-47038AE6C9D0}" srcOrd="4" destOrd="0" presId="urn:microsoft.com/office/officeart/2005/8/layout/chevron1"/>
    <dgm:cxn modelId="{265CB1F5-52BB-423C-AA78-CF7CA62E364A}" type="presParOf" srcId="{6C440DC1-E8D3-46CF-8A8E-826E94C57576}" destId="{4B026F33-77A2-492B-950D-8EEA0D1E725D}" srcOrd="5" destOrd="0" presId="urn:microsoft.com/office/officeart/2005/8/layout/chevron1"/>
    <dgm:cxn modelId="{77D4C662-E682-41D6-8B9E-422318B2316F}" type="presParOf" srcId="{6C440DC1-E8D3-46CF-8A8E-826E94C57576}" destId="{1656AEED-6DBC-47F7-A4D7-A784D0D1E9D4}" srcOrd="6" destOrd="0" presId="urn:microsoft.com/office/officeart/2005/8/layout/chevron1"/>
    <dgm:cxn modelId="{284E2B94-5198-4261-B4DB-F411A617F7D4}" type="presParOf" srcId="{6C440DC1-E8D3-46CF-8A8E-826E94C57576}" destId="{E0102F32-5CFF-4F56-9899-66A7D3D008A8}" srcOrd="7" destOrd="0" presId="urn:microsoft.com/office/officeart/2005/8/layout/chevron1"/>
    <dgm:cxn modelId="{D2E44652-FC76-46CE-80B9-94A8856BCCB5}" type="presParOf" srcId="{6C440DC1-E8D3-46CF-8A8E-826E94C57576}" destId="{BCC1B4DC-71B0-4CA4-B60E-6E7F7AF176B7}" srcOrd="8"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CC462A56-09AB-45CC-81E4-D7B98B5D5650}" type="doc">
      <dgm:prSet loTypeId="urn:microsoft.com/office/officeart/2005/8/layout/chevron1" loCatId="process" qsTypeId="urn:microsoft.com/office/officeart/2005/8/quickstyle/simple1" qsCatId="simple" csTypeId="urn:microsoft.com/office/officeart/2005/8/colors/colorful1" csCatId="colorful" phldr="1"/>
      <dgm:spPr/>
    </dgm:pt>
    <dgm:pt modelId="{5C762CFC-E24D-44E0-A521-7C0DC70FE612}">
      <dgm:prSet phldrT="[Text]"/>
      <dgm:spPr/>
      <dgm:t>
        <a:bodyPr/>
        <a:lstStyle/>
        <a:p>
          <a:r>
            <a:rPr lang="en-US" dirty="0"/>
            <a:t>Connection</a:t>
          </a:r>
        </a:p>
      </dgm:t>
    </dgm:pt>
    <dgm:pt modelId="{5ED775AE-8D98-4D25-B894-1851B3D2895C}" type="parTrans" cxnId="{7116AEED-5633-4A81-939C-F8A2633C6B4B}">
      <dgm:prSet/>
      <dgm:spPr/>
      <dgm:t>
        <a:bodyPr/>
        <a:lstStyle/>
        <a:p>
          <a:endParaRPr lang="en-US"/>
        </a:p>
      </dgm:t>
    </dgm:pt>
    <dgm:pt modelId="{9C0362F0-146B-40FE-AA4F-4E1B126C10D0}" type="sibTrans" cxnId="{7116AEED-5633-4A81-939C-F8A2633C6B4B}">
      <dgm:prSet/>
      <dgm:spPr/>
      <dgm:t>
        <a:bodyPr/>
        <a:lstStyle/>
        <a:p>
          <a:endParaRPr lang="en-US"/>
        </a:p>
      </dgm:t>
    </dgm:pt>
    <dgm:pt modelId="{4B559DB0-FEB2-4D1F-A713-BF7FEEEDB052}">
      <dgm:prSet phldrT="[Text]"/>
      <dgm:spPr/>
      <dgm:t>
        <a:bodyPr/>
        <a:lstStyle/>
        <a:p>
          <a:r>
            <a:rPr lang="en-US"/>
            <a:t>Entry</a:t>
          </a:r>
        </a:p>
      </dgm:t>
    </dgm:pt>
    <dgm:pt modelId="{EEDC8111-C695-467A-B398-81AA67DCEFF9}" type="parTrans" cxnId="{23057F97-EA29-40B9-B999-CA2C06ABDCBD}">
      <dgm:prSet/>
      <dgm:spPr/>
      <dgm:t>
        <a:bodyPr/>
        <a:lstStyle/>
        <a:p>
          <a:endParaRPr lang="en-US"/>
        </a:p>
      </dgm:t>
    </dgm:pt>
    <dgm:pt modelId="{84D41228-E1DE-4E58-84A3-B8D1F0F436C4}" type="sibTrans" cxnId="{23057F97-EA29-40B9-B999-CA2C06ABDCBD}">
      <dgm:prSet/>
      <dgm:spPr/>
      <dgm:t>
        <a:bodyPr/>
        <a:lstStyle/>
        <a:p>
          <a:endParaRPr lang="en-US"/>
        </a:p>
      </dgm:t>
    </dgm:pt>
    <dgm:pt modelId="{D7E275FC-D852-4E09-A34E-437B4934FD19}">
      <dgm:prSet phldrT="[Text]"/>
      <dgm:spPr/>
      <dgm:t>
        <a:bodyPr/>
        <a:lstStyle/>
        <a:p>
          <a:r>
            <a:rPr lang="en-US"/>
            <a:t>Progress</a:t>
          </a:r>
        </a:p>
      </dgm:t>
    </dgm:pt>
    <dgm:pt modelId="{9815C16C-4490-4788-A2A9-7354FC7600E3}" type="parTrans" cxnId="{723AAAAF-2734-499B-9E20-1B23E6566FF8}">
      <dgm:prSet/>
      <dgm:spPr/>
      <dgm:t>
        <a:bodyPr/>
        <a:lstStyle/>
        <a:p>
          <a:endParaRPr lang="en-US"/>
        </a:p>
      </dgm:t>
    </dgm:pt>
    <dgm:pt modelId="{388876AC-6C0D-4F85-8A77-960D48D836D3}" type="sibTrans" cxnId="{723AAAAF-2734-499B-9E20-1B23E6566FF8}">
      <dgm:prSet/>
      <dgm:spPr/>
      <dgm:t>
        <a:bodyPr/>
        <a:lstStyle/>
        <a:p>
          <a:endParaRPr lang="en-US"/>
        </a:p>
      </dgm:t>
    </dgm:pt>
    <dgm:pt modelId="{55FEF0ED-7870-4F43-B3AE-17237DBA8331}">
      <dgm:prSet phldrT="[Text]"/>
      <dgm:spPr/>
      <dgm:t>
        <a:bodyPr/>
        <a:lstStyle/>
        <a:p>
          <a:r>
            <a:rPr lang="en-US" dirty="0"/>
            <a:t>Completion</a:t>
          </a:r>
        </a:p>
      </dgm:t>
    </dgm:pt>
    <dgm:pt modelId="{67B55DD8-F8BB-4580-87D0-026E76855DF3}" type="parTrans" cxnId="{C9DB6482-6DD0-4764-B30A-BEC37D8F7E73}">
      <dgm:prSet/>
      <dgm:spPr/>
      <dgm:t>
        <a:bodyPr/>
        <a:lstStyle/>
        <a:p>
          <a:endParaRPr lang="en-US"/>
        </a:p>
      </dgm:t>
    </dgm:pt>
    <dgm:pt modelId="{7858A01A-AB37-4A17-9C9C-B2D27A896909}" type="sibTrans" cxnId="{C9DB6482-6DD0-4764-B30A-BEC37D8F7E73}">
      <dgm:prSet/>
      <dgm:spPr/>
      <dgm:t>
        <a:bodyPr/>
        <a:lstStyle/>
        <a:p>
          <a:endParaRPr lang="en-US"/>
        </a:p>
      </dgm:t>
    </dgm:pt>
    <dgm:pt modelId="{6C6F7D39-7FF4-4298-ADDB-1033D5D0A727}">
      <dgm:prSet phldrT="[Text]"/>
      <dgm:spPr/>
      <dgm:t>
        <a:bodyPr/>
        <a:lstStyle/>
        <a:p>
          <a:r>
            <a:rPr lang="en-US" dirty="0" smtClean="0"/>
            <a:t>Career</a:t>
          </a:r>
          <a:endParaRPr lang="en-US" dirty="0"/>
        </a:p>
      </dgm:t>
    </dgm:pt>
    <dgm:pt modelId="{F21E3000-8DA2-4599-A215-99BCECE4F38F}" type="parTrans" cxnId="{01F7ABB1-4FBF-473D-9420-EC9C9AD3E83D}">
      <dgm:prSet/>
      <dgm:spPr/>
      <dgm:t>
        <a:bodyPr/>
        <a:lstStyle/>
        <a:p>
          <a:endParaRPr lang="en-US"/>
        </a:p>
      </dgm:t>
    </dgm:pt>
    <dgm:pt modelId="{626E2C7B-DD9B-4026-9A7D-1062CE188D57}" type="sibTrans" cxnId="{01F7ABB1-4FBF-473D-9420-EC9C9AD3E83D}">
      <dgm:prSet/>
      <dgm:spPr/>
      <dgm:t>
        <a:bodyPr/>
        <a:lstStyle/>
        <a:p>
          <a:endParaRPr lang="en-US"/>
        </a:p>
      </dgm:t>
    </dgm:pt>
    <dgm:pt modelId="{6C440DC1-E8D3-46CF-8A8E-826E94C57576}" type="pres">
      <dgm:prSet presAssocID="{CC462A56-09AB-45CC-81E4-D7B98B5D5650}" presName="Name0" presStyleCnt="0">
        <dgm:presLayoutVars>
          <dgm:dir/>
          <dgm:animLvl val="lvl"/>
          <dgm:resizeHandles val="exact"/>
        </dgm:presLayoutVars>
      </dgm:prSet>
      <dgm:spPr/>
    </dgm:pt>
    <dgm:pt modelId="{13996D87-0121-4CE8-A840-6319F1C1FEB8}" type="pres">
      <dgm:prSet presAssocID="{5C762CFC-E24D-44E0-A521-7C0DC70FE612}" presName="parTxOnly" presStyleLbl="node1" presStyleIdx="0" presStyleCnt="5">
        <dgm:presLayoutVars>
          <dgm:chMax val="0"/>
          <dgm:chPref val="0"/>
          <dgm:bulletEnabled val="1"/>
        </dgm:presLayoutVars>
      </dgm:prSet>
      <dgm:spPr/>
      <dgm:t>
        <a:bodyPr/>
        <a:lstStyle/>
        <a:p>
          <a:endParaRPr lang="en-US"/>
        </a:p>
      </dgm:t>
    </dgm:pt>
    <dgm:pt modelId="{2A575CC5-F0F1-4721-8000-2865D45411D0}" type="pres">
      <dgm:prSet presAssocID="{9C0362F0-146B-40FE-AA4F-4E1B126C10D0}" presName="parTxOnlySpace" presStyleCnt="0"/>
      <dgm:spPr/>
    </dgm:pt>
    <dgm:pt modelId="{0CD97961-45ED-4461-8D3B-B7793C9569A7}" type="pres">
      <dgm:prSet presAssocID="{4B559DB0-FEB2-4D1F-A713-BF7FEEEDB052}" presName="parTxOnly" presStyleLbl="node1" presStyleIdx="1" presStyleCnt="5">
        <dgm:presLayoutVars>
          <dgm:chMax val="0"/>
          <dgm:chPref val="0"/>
          <dgm:bulletEnabled val="1"/>
        </dgm:presLayoutVars>
      </dgm:prSet>
      <dgm:spPr/>
      <dgm:t>
        <a:bodyPr/>
        <a:lstStyle/>
        <a:p>
          <a:endParaRPr lang="en-US"/>
        </a:p>
      </dgm:t>
    </dgm:pt>
    <dgm:pt modelId="{CB47E4C1-56DF-493C-AD22-2ED9F950E396}" type="pres">
      <dgm:prSet presAssocID="{84D41228-E1DE-4E58-84A3-B8D1F0F436C4}" presName="parTxOnlySpace" presStyleCnt="0"/>
      <dgm:spPr/>
    </dgm:pt>
    <dgm:pt modelId="{68B1FD6D-26C5-4D46-99CA-47038AE6C9D0}" type="pres">
      <dgm:prSet presAssocID="{D7E275FC-D852-4E09-A34E-437B4934FD19}" presName="parTxOnly" presStyleLbl="node1" presStyleIdx="2" presStyleCnt="5" custLinFactNeighborY="2573">
        <dgm:presLayoutVars>
          <dgm:chMax val="0"/>
          <dgm:chPref val="0"/>
          <dgm:bulletEnabled val="1"/>
        </dgm:presLayoutVars>
      </dgm:prSet>
      <dgm:spPr/>
      <dgm:t>
        <a:bodyPr/>
        <a:lstStyle/>
        <a:p>
          <a:endParaRPr lang="en-US"/>
        </a:p>
      </dgm:t>
    </dgm:pt>
    <dgm:pt modelId="{4B026F33-77A2-492B-950D-8EEA0D1E725D}" type="pres">
      <dgm:prSet presAssocID="{388876AC-6C0D-4F85-8A77-960D48D836D3}" presName="parTxOnlySpace" presStyleCnt="0"/>
      <dgm:spPr/>
    </dgm:pt>
    <dgm:pt modelId="{1656AEED-6DBC-47F7-A4D7-A784D0D1E9D4}" type="pres">
      <dgm:prSet presAssocID="{55FEF0ED-7870-4F43-B3AE-17237DBA8331}" presName="parTxOnly" presStyleLbl="node1" presStyleIdx="3" presStyleCnt="5">
        <dgm:presLayoutVars>
          <dgm:chMax val="0"/>
          <dgm:chPref val="0"/>
          <dgm:bulletEnabled val="1"/>
        </dgm:presLayoutVars>
      </dgm:prSet>
      <dgm:spPr/>
      <dgm:t>
        <a:bodyPr/>
        <a:lstStyle/>
        <a:p>
          <a:endParaRPr lang="en-US"/>
        </a:p>
      </dgm:t>
    </dgm:pt>
    <dgm:pt modelId="{E0102F32-5CFF-4F56-9899-66A7D3D008A8}" type="pres">
      <dgm:prSet presAssocID="{7858A01A-AB37-4A17-9C9C-B2D27A896909}" presName="parTxOnlySpace" presStyleCnt="0"/>
      <dgm:spPr/>
    </dgm:pt>
    <dgm:pt modelId="{BCC1B4DC-71B0-4CA4-B60E-6E7F7AF176B7}" type="pres">
      <dgm:prSet presAssocID="{6C6F7D39-7FF4-4298-ADDB-1033D5D0A727}" presName="parTxOnly" presStyleLbl="node1" presStyleIdx="4" presStyleCnt="5">
        <dgm:presLayoutVars>
          <dgm:chMax val="0"/>
          <dgm:chPref val="0"/>
          <dgm:bulletEnabled val="1"/>
        </dgm:presLayoutVars>
      </dgm:prSet>
      <dgm:spPr/>
      <dgm:t>
        <a:bodyPr/>
        <a:lstStyle/>
        <a:p>
          <a:endParaRPr lang="en-US"/>
        </a:p>
      </dgm:t>
    </dgm:pt>
  </dgm:ptLst>
  <dgm:cxnLst>
    <dgm:cxn modelId="{F2CCD9DE-9FC2-421A-8FCA-FE5BBC22B4A2}" type="presOf" srcId="{CC462A56-09AB-45CC-81E4-D7B98B5D5650}" destId="{6C440DC1-E8D3-46CF-8A8E-826E94C57576}" srcOrd="0" destOrd="0" presId="urn:microsoft.com/office/officeart/2005/8/layout/chevron1"/>
    <dgm:cxn modelId="{A9B95059-8948-42B3-AC7B-A17EBFFB8A86}" type="presOf" srcId="{D7E275FC-D852-4E09-A34E-437B4934FD19}" destId="{68B1FD6D-26C5-4D46-99CA-47038AE6C9D0}" srcOrd="0" destOrd="0" presId="urn:microsoft.com/office/officeart/2005/8/layout/chevron1"/>
    <dgm:cxn modelId="{723AAAAF-2734-499B-9E20-1B23E6566FF8}" srcId="{CC462A56-09AB-45CC-81E4-D7B98B5D5650}" destId="{D7E275FC-D852-4E09-A34E-437B4934FD19}" srcOrd="2" destOrd="0" parTransId="{9815C16C-4490-4788-A2A9-7354FC7600E3}" sibTransId="{388876AC-6C0D-4F85-8A77-960D48D836D3}"/>
    <dgm:cxn modelId="{60966ADF-17A7-4052-899B-1D2FAD43B469}" type="presOf" srcId="{55FEF0ED-7870-4F43-B3AE-17237DBA8331}" destId="{1656AEED-6DBC-47F7-A4D7-A784D0D1E9D4}" srcOrd="0" destOrd="0" presId="urn:microsoft.com/office/officeart/2005/8/layout/chevron1"/>
    <dgm:cxn modelId="{C9DB6482-6DD0-4764-B30A-BEC37D8F7E73}" srcId="{CC462A56-09AB-45CC-81E4-D7B98B5D5650}" destId="{55FEF0ED-7870-4F43-B3AE-17237DBA8331}" srcOrd="3" destOrd="0" parTransId="{67B55DD8-F8BB-4580-87D0-026E76855DF3}" sibTransId="{7858A01A-AB37-4A17-9C9C-B2D27A896909}"/>
    <dgm:cxn modelId="{7116AEED-5633-4A81-939C-F8A2633C6B4B}" srcId="{CC462A56-09AB-45CC-81E4-D7B98B5D5650}" destId="{5C762CFC-E24D-44E0-A521-7C0DC70FE612}" srcOrd="0" destOrd="0" parTransId="{5ED775AE-8D98-4D25-B894-1851B3D2895C}" sibTransId="{9C0362F0-146B-40FE-AA4F-4E1B126C10D0}"/>
    <dgm:cxn modelId="{23057F97-EA29-40B9-B999-CA2C06ABDCBD}" srcId="{CC462A56-09AB-45CC-81E4-D7B98B5D5650}" destId="{4B559DB0-FEB2-4D1F-A713-BF7FEEEDB052}" srcOrd="1" destOrd="0" parTransId="{EEDC8111-C695-467A-B398-81AA67DCEFF9}" sibTransId="{84D41228-E1DE-4E58-84A3-B8D1F0F436C4}"/>
    <dgm:cxn modelId="{95336840-4151-499C-B515-F6E3FBF41E8A}" type="presOf" srcId="{6C6F7D39-7FF4-4298-ADDB-1033D5D0A727}" destId="{BCC1B4DC-71B0-4CA4-B60E-6E7F7AF176B7}" srcOrd="0" destOrd="0" presId="urn:microsoft.com/office/officeart/2005/8/layout/chevron1"/>
    <dgm:cxn modelId="{5ED15CB2-832A-4EC4-838D-B5AA832D9DC2}" type="presOf" srcId="{5C762CFC-E24D-44E0-A521-7C0DC70FE612}" destId="{13996D87-0121-4CE8-A840-6319F1C1FEB8}" srcOrd="0" destOrd="0" presId="urn:microsoft.com/office/officeart/2005/8/layout/chevron1"/>
    <dgm:cxn modelId="{EE01E03D-C457-41A5-92E4-3FA67F21041D}" type="presOf" srcId="{4B559DB0-FEB2-4D1F-A713-BF7FEEEDB052}" destId="{0CD97961-45ED-4461-8D3B-B7793C9569A7}" srcOrd="0" destOrd="0" presId="urn:microsoft.com/office/officeart/2005/8/layout/chevron1"/>
    <dgm:cxn modelId="{01F7ABB1-4FBF-473D-9420-EC9C9AD3E83D}" srcId="{CC462A56-09AB-45CC-81E4-D7B98B5D5650}" destId="{6C6F7D39-7FF4-4298-ADDB-1033D5D0A727}" srcOrd="4" destOrd="0" parTransId="{F21E3000-8DA2-4599-A215-99BCECE4F38F}" sibTransId="{626E2C7B-DD9B-4026-9A7D-1062CE188D57}"/>
    <dgm:cxn modelId="{55009CDF-CBCF-4C8F-AF7D-4EAF24DFF8B5}" type="presParOf" srcId="{6C440DC1-E8D3-46CF-8A8E-826E94C57576}" destId="{13996D87-0121-4CE8-A840-6319F1C1FEB8}" srcOrd="0" destOrd="0" presId="urn:microsoft.com/office/officeart/2005/8/layout/chevron1"/>
    <dgm:cxn modelId="{4B9DD35D-688F-453E-8B7F-D42EAD6D6CA6}" type="presParOf" srcId="{6C440DC1-E8D3-46CF-8A8E-826E94C57576}" destId="{2A575CC5-F0F1-4721-8000-2865D45411D0}" srcOrd="1" destOrd="0" presId="urn:microsoft.com/office/officeart/2005/8/layout/chevron1"/>
    <dgm:cxn modelId="{593C785B-AB45-49BD-85A4-07D9DA5B15C1}" type="presParOf" srcId="{6C440DC1-E8D3-46CF-8A8E-826E94C57576}" destId="{0CD97961-45ED-4461-8D3B-B7793C9569A7}" srcOrd="2" destOrd="0" presId="urn:microsoft.com/office/officeart/2005/8/layout/chevron1"/>
    <dgm:cxn modelId="{30ED5C8C-4346-46D6-9F57-691B23B6C625}" type="presParOf" srcId="{6C440DC1-E8D3-46CF-8A8E-826E94C57576}" destId="{CB47E4C1-56DF-493C-AD22-2ED9F950E396}" srcOrd="3" destOrd="0" presId="urn:microsoft.com/office/officeart/2005/8/layout/chevron1"/>
    <dgm:cxn modelId="{CC3E1B8C-B0DC-4A2A-9F03-83181A5AEC50}" type="presParOf" srcId="{6C440DC1-E8D3-46CF-8A8E-826E94C57576}" destId="{68B1FD6D-26C5-4D46-99CA-47038AE6C9D0}" srcOrd="4" destOrd="0" presId="urn:microsoft.com/office/officeart/2005/8/layout/chevron1"/>
    <dgm:cxn modelId="{57B13C16-5250-4BFD-AC33-DC3ADC68856B}" type="presParOf" srcId="{6C440DC1-E8D3-46CF-8A8E-826E94C57576}" destId="{4B026F33-77A2-492B-950D-8EEA0D1E725D}" srcOrd="5" destOrd="0" presId="urn:microsoft.com/office/officeart/2005/8/layout/chevron1"/>
    <dgm:cxn modelId="{C02D90C4-5755-4FB6-A49D-29CA1F8965F7}" type="presParOf" srcId="{6C440DC1-E8D3-46CF-8A8E-826E94C57576}" destId="{1656AEED-6DBC-47F7-A4D7-A784D0D1E9D4}" srcOrd="6" destOrd="0" presId="urn:microsoft.com/office/officeart/2005/8/layout/chevron1"/>
    <dgm:cxn modelId="{CDBFAD4C-704B-424D-9318-5D18A5BE533E}" type="presParOf" srcId="{6C440DC1-E8D3-46CF-8A8E-826E94C57576}" destId="{E0102F32-5CFF-4F56-9899-66A7D3D008A8}" srcOrd="7" destOrd="0" presId="urn:microsoft.com/office/officeart/2005/8/layout/chevron1"/>
    <dgm:cxn modelId="{5936A498-D3E8-4CD9-9411-52FB2D1AD2DE}" type="presParOf" srcId="{6C440DC1-E8D3-46CF-8A8E-826E94C57576}" destId="{BCC1B4DC-71B0-4CA4-B60E-6E7F7AF176B7}" srcOrd="8" destOrd="0" presId="urn:microsoft.com/office/officeart/2005/8/layout/chevro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7C88A1E3-C799-49A6-BB1A-A9F17F9AAC49}" type="doc">
      <dgm:prSet loTypeId="urn:microsoft.com/office/officeart/2005/8/layout/cycle6" loCatId="relationship" qsTypeId="urn:microsoft.com/office/officeart/2005/8/quickstyle/simple1" qsCatId="simple" csTypeId="urn:microsoft.com/office/officeart/2005/8/colors/accent1_2" csCatId="accent1" phldr="1"/>
      <dgm:spPr/>
      <dgm:t>
        <a:bodyPr/>
        <a:lstStyle/>
        <a:p>
          <a:endParaRPr lang="en-US"/>
        </a:p>
      </dgm:t>
    </dgm:pt>
    <dgm:pt modelId="{8A8FED1B-D1AC-4A69-AEBF-40DD717B9F2B}">
      <dgm:prSet phldrT="[Text]"/>
      <dgm:spPr>
        <a:solidFill>
          <a:schemeClr val="tx1"/>
        </a:solidFill>
      </dgm:spPr>
      <dgm:t>
        <a:bodyPr/>
        <a:lstStyle/>
        <a:p>
          <a:r>
            <a:rPr lang="en-US" b="1" dirty="0" smtClean="0"/>
            <a:t>Academic Affairs</a:t>
          </a:r>
          <a:endParaRPr lang="en-US" b="1" dirty="0"/>
        </a:p>
      </dgm:t>
    </dgm:pt>
    <dgm:pt modelId="{B9411264-055D-424F-B090-079F78857D31}" type="parTrans" cxnId="{A471DC74-9DD8-4ED0-9FFE-A96E8AD11423}">
      <dgm:prSet/>
      <dgm:spPr/>
      <dgm:t>
        <a:bodyPr/>
        <a:lstStyle/>
        <a:p>
          <a:endParaRPr lang="en-US"/>
        </a:p>
      </dgm:t>
    </dgm:pt>
    <dgm:pt modelId="{76D24592-0CDE-4F6B-A0DE-D82FF8B9DC08}" type="sibTrans" cxnId="{A471DC74-9DD8-4ED0-9FFE-A96E8AD11423}">
      <dgm:prSet/>
      <dgm:spPr/>
      <dgm:t>
        <a:bodyPr/>
        <a:lstStyle/>
        <a:p>
          <a:endParaRPr lang="en-US"/>
        </a:p>
      </dgm:t>
    </dgm:pt>
    <dgm:pt modelId="{D8C0116F-CCF9-46A1-9A7F-CE645D0A813C}">
      <dgm:prSet phldrT="[Text]"/>
      <dgm:spPr>
        <a:solidFill>
          <a:schemeClr val="tx1"/>
        </a:solidFill>
      </dgm:spPr>
      <dgm:t>
        <a:bodyPr/>
        <a:lstStyle/>
        <a:p>
          <a:r>
            <a:rPr lang="en-US" b="1" dirty="0" smtClean="0"/>
            <a:t>Student Affairs</a:t>
          </a:r>
          <a:endParaRPr lang="en-US" b="1" dirty="0"/>
        </a:p>
      </dgm:t>
    </dgm:pt>
    <dgm:pt modelId="{1B519DA4-A8BA-4A3D-8D04-3A7F94BF3C49}" type="parTrans" cxnId="{22A1B93E-5BE9-4092-BE53-10C654163B3F}">
      <dgm:prSet/>
      <dgm:spPr/>
      <dgm:t>
        <a:bodyPr/>
        <a:lstStyle/>
        <a:p>
          <a:endParaRPr lang="en-US"/>
        </a:p>
      </dgm:t>
    </dgm:pt>
    <dgm:pt modelId="{6E10F4C3-080B-4159-9290-CBF5DB14CD65}" type="sibTrans" cxnId="{22A1B93E-5BE9-4092-BE53-10C654163B3F}">
      <dgm:prSet/>
      <dgm:spPr/>
      <dgm:t>
        <a:bodyPr/>
        <a:lstStyle/>
        <a:p>
          <a:endParaRPr lang="en-US"/>
        </a:p>
      </dgm:t>
    </dgm:pt>
    <dgm:pt modelId="{ABF58A48-D48B-4AD0-9157-0C58CE4C0CF6}">
      <dgm:prSet phldrT="[Text]"/>
      <dgm:spPr>
        <a:solidFill>
          <a:schemeClr val="tx1"/>
        </a:solidFill>
      </dgm:spPr>
      <dgm:t>
        <a:bodyPr/>
        <a:lstStyle/>
        <a:p>
          <a:r>
            <a:rPr lang="en-US" b="1" dirty="0" smtClean="0"/>
            <a:t>Finance</a:t>
          </a:r>
          <a:endParaRPr lang="en-US" b="1" dirty="0"/>
        </a:p>
      </dgm:t>
    </dgm:pt>
    <dgm:pt modelId="{4FCA29C4-D908-4863-AAD3-3B4EEDF1E75C}" type="parTrans" cxnId="{7B945CDD-E9B6-40E0-BA8B-38E4D4343B45}">
      <dgm:prSet/>
      <dgm:spPr/>
      <dgm:t>
        <a:bodyPr/>
        <a:lstStyle/>
        <a:p>
          <a:endParaRPr lang="en-US"/>
        </a:p>
      </dgm:t>
    </dgm:pt>
    <dgm:pt modelId="{1778D8E6-5ACC-4650-9A9A-D21088C65848}" type="sibTrans" cxnId="{7B945CDD-E9B6-40E0-BA8B-38E4D4343B45}">
      <dgm:prSet/>
      <dgm:spPr/>
      <dgm:t>
        <a:bodyPr/>
        <a:lstStyle/>
        <a:p>
          <a:endParaRPr lang="en-US"/>
        </a:p>
      </dgm:t>
    </dgm:pt>
    <dgm:pt modelId="{C8438BC4-76CC-49A5-B9A6-CB5189408D0F}">
      <dgm:prSet phldrT="[Text]"/>
      <dgm:spPr>
        <a:solidFill>
          <a:schemeClr val="tx1"/>
        </a:solidFill>
      </dgm:spPr>
      <dgm:t>
        <a:bodyPr/>
        <a:lstStyle/>
        <a:p>
          <a:r>
            <a:rPr lang="en-US" b="1" dirty="0" smtClean="0"/>
            <a:t>Information Services and Planning</a:t>
          </a:r>
          <a:endParaRPr lang="en-US" b="1" dirty="0"/>
        </a:p>
      </dgm:t>
    </dgm:pt>
    <dgm:pt modelId="{E0EEC984-5B92-4606-88EF-99CBC4F051DC}" type="parTrans" cxnId="{DC5FCEDE-EE50-47EC-BFA5-66619E286E0B}">
      <dgm:prSet/>
      <dgm:spPr/>
      <dgm:t>
        <a:bodyPr/>
        <a:lstStyle/>
        <a:p>
          <a:endParaRPr lang="en-US"/>
        </a:p>
      </dgm:t>
    </dgm:pt>
    <dgm:pt modelId="{03A34EBC-5969-4796-948D-3B36CE02A1A7}" type="sibTrans" cxnId="{DC5FCEDE-EE50-47EC-BFA5-66619E286E0B}">
      <dgm:prSet/>
      <dgm:spPr/>
      <dgm:t>
        <a:bodyPr/>
        <a:lstStyle/>
        <a:p>
          <a:endParaRPr lang="en-US"/>
        </a:p>
      </dgm:t>
    </dgm:pt>
    <dgm:pt modelId="{E1952150-81D8-4BBF-B4D6-C76AB5E0CAC8}">
      <dgm:prSet phldrT="[Text]"/>
      <dgm:spPr>
        <a:solidFill>
          <a:schemeClr val="tx1"/>
        </a:solidFill>
      </dgm:spPr>
      <dgm:t>
        <a:bodyPr/>
        <a:lstStyle/>
        <a:p>
          <a:r>
            <a:rPr lang="en-US" b="1" dirty="0" smtClean="0"/>
            <a:t>Partner Schools</a:t>
          </a:r>
          <a:endParaRPr lang="en-US" b="1" dirty="0"/>
        </a:p>
      </dgm:t>
    </dgm:pt>
    <dgm:pt modelId="{2A18C40A-B00E-4DE6-BE0C-60B26757C5F2}" type="parTrans" cxnId="{EE8700C0-F297-4F56-BB13-34154C0F3C9E}">
      <dgm:prSet/>
      <dgm:spPr/>
      <dgm:t>
        <a:bodyPr/>
        <a:lstStyle/>
        <a:p>
          <a:endParaRPr lang="en-US"/>
        </a:p>
      </dgm:t>
    </dgm:pt>
    <dgm:pt modelId="{97F9C06F-16BA-43F4-B61C-364247696685}" type="sibTrans" cxnId="{EE8700C0-F297-4F56-BB13-34154C0F3C9E}">
      <dgm:prSet/>
      <dgm:spPr/>
      <dgm:t>
        <a:bodyPr/>
        <a:lstStyle/>
        <a:p>
          <a:endParaRPr lang="en-US"/>
        </a:p>
      </dgm:t>
    </dgm:pt>
    <dgm:pt modelId="{B4ED638E-61BB-43BB-8576-AE4169E34218}" type="pres">
      <dgm:prSet presAssocID="{7C88A1E3-C799-49A6-BB1A-A9F17F9AAC49}" presName="cycle" presStyleCnt="0">
        <dgm:presLayoutVars>
          <dgm:dir/>
          <dgm:resizeHandles val="exact"/>
        </dgm:presLayoutVars>
      </dgm:prSet>
      <dgm:spPr/>
      <dgm:t>
        <a:bodyPr/>
        <a:lstStyle/>
        <a:p>
          <a:endParaRPr lang="en-US"/>
        </a:p>
      </dgm:t>
    </dgm:pt>
    <dgm:pt modelId="{6DFC4A8F-2ABF-432F-B117-13BB5A0A339A}" type="pres">
      <dgm:prSet presAssocID="{8A8FED1B-D1AC-4A69-AEBF-40DD717B9F2B}" presName="node" presStyleLbl="node1" presStyleIdx="0" presStyleCnt="5">
        <dgm:presLayoutVars>
          <dgm:bulletEnabled val="1"/>
        </dgm:presLayoutVars>
      </dgm:prSet>
      <dgm:spPr/>
      <dgm:t>
        <a:bodyPr/>
        <a:lstStyle/>
        <a:p>
          <a:endParaRPr lang="en-US"/>
        </a:p>
      </dgm:t>
    </dgm:pt>
    <dgm:pt modelId="{14C406FC-07DB-4278-90C9-02E48FFF7555}" type="pres">
      <dgm:prSet presAssocID="{8A8FED1B-D1AC-4A69-AEBF-40DD717B9F2B}" presName="spNode" presStyleCnt="0"/>
      <dgm:spPr/>
    </dgm:pt>
    <dgm:pt modelId="{4A520378-7050-4783-8A1F-D90E16C3091E}" type="pres">
      <dgm:prSet presAssocID="{76D24592-0CDE-4F6B-A0DE-D82FF8B9DC08}" presName="sibTrans" presStyleLbl="sibTrans1D1" presStyleIdx="0" presStyleCnt="5"/>
      <dgm:spPr/>
      <dgm:t>
        <a:bodyPr/>
        <a:lstStyle/>
        <a:p>
          <a:endParaRPr lang="en-US"/>
        </a:p>
      </dgm:t>
    </dgm:pt>
    <dgm:pt modelId="{1E431A69-A2B4-4303-931F-770AFC9081AF}" type="pres">
      <dgm:prSet presAssocID="{D8C0116F-CCF9-46A1-9A7F-CE645D0A813C}" presName="node" presStyleLbl="node1" presStyleIdx="1" presStyleCnt="5">
        <dgm:presLayoutVars>
          <dgm:bulletEnabled val="1"/>
        </dgm:presLayoutVars>
      </dgm:prSet>
      <dgm:spPr/>
      <dgm:t>
        <a:bodyPr/>
        <a:lstStyle/>
        <a:p>
          <a:endParaRPr lang="en-US"/>
        </a:p>
      </dgm:t>
    </dgm:pt>
    <dgm:pt modelId="{2D783ABF-DA78-4330-B8ED-92F05F5103BD}" type="pres">
      <dgm:prSet presAssocID="{D8C0116F-CCF9-46A1-9A7F-CE645D0A813C}" presName="spNode" presStyleCnt="0"/>
      <dgm:spPr/>
    </dgm:pt>
    <dgm:pt modelId="{A045099F-52EB-4A3E-9DBB-0FD5C079CD4A}" type="pres">
      <dgm:prSet presAssocID="{6E10F4C3-080B-4159-9290-CBF5DB14CD65}" presName="sibTrans" presStyleLbl="sibTrans1D1" presStyleIdx="1" presStyleCnt="5"/>
      <dgm:spPr/>
      <dgm:t>
        <a:bodyPr/>
        <a:lstStyle/>
        <a:p>
          <a:endParaRPr lang="en-US"/>
        </a:p>
      </dgm:t>
    </dgm:pt>
    <dgm:pt modelId="{5EC76E6B-3164-4930-9A23-05749B6C1006}" type="pres">
      <dgm:prSet presAssocID="{ABF58A48-D48B-4AD0-9157-0C58CE4C0CF6}" presName="node" presStyleLbl="node1" presStyleIdx="2" presStyleCnt="5">
        <dgm:presLayoutVars>
          <dgm:bulletEnabled val="1"/>
        </dgm:presLayoutVars>
      </dgm:prSet>
      <dgm:spPr/>
      <dgm:t>
        <a:bodyPr/>
        <a:lstStyle/>
        <a:p>
          <a:endParaRPr lang="en-US"/>
        </a:p>
      </dgm:t>
    </dgm:pt>
    <dgm:pt modelId="{BD44D5E0-28E7-44BC-8E4D-397D78E59C1F}" type="pres">
      <dgm:prSet presAssocID="{ABF58A48-D48B-4AD0-9157-0C58CE4C0CF6}" presName="spNode" presStyleCnt="0"/>
      <dgm:spPr/>
    </dgm:pt>
    <dgm:pt modelId="{3699BE75-4EF5-4E30-9C3C-68F1FCAC294C}" type="pres">
      <dgm:prSet presAssocID="{1778D8E6-5ACC-4650-9A9A-D21088C65848}" presName="sibTrans" presStyleLbl="sibTrans1D1" presStyleIdx="2" presStyleCnt="5"/>
      <dgm:spPr/>
      <dgm:t>
        <a:bodyPr/>
        <a:lstStyle/>
        <a:p>
          <a:endParaRPr lang="en-US"/>
        </a:p>
      </dgm:t>
    </dgm:pt>
    <dgm:pt modelId="{B87660A3-A7E6-49B8-8153-8381FB4B50D1}" type="pres">
      <dgm:prSet presAssocID="{C8438BC4-76CC-49A5-B9A6-CB5189408D0F}" presName="node" presStyleLbl="node1" presStyleIdx="3" presStyleCnt="5">
        <dgm:presLayoutVars>
          <dgm:bulletEnabled val="1"/>
        </dgm:presLayoutVars>
      </dgm:prSet>
      <dgm:spPr/>
      <dgm:t>
        <a:bodyPr/>
        <a:lstStyle/>
        <a:p>
          <a:endParaRPr lang="en-US"/>
        </a:p>
      </dgm:t>
    </dgm:pt>
    <dgm:pt modelId="{8A486477-4DC4-4CCB-BAED-180E429CAB13}" type="pres">
      <dgm:prSet presAssocID="{C8438BC4-76CC-49A5-B9A6-CB5189408D0F}" presName="spNode" presStyleCnt="0"/>
      <dgm:spPr/>
    </dgm:pt>
    <dgm:pt modelId="{410E0751-313A-4453-969D-308C825AAB8A}" type="pres">
      <dgm:prSet presAssocID="{03A34EBC-5969-4796-948D-3B36CE02A1A7}" presName="sibTrans" presStyleLbl="sibTrans1D1" presStyleIdx="3" presStyleCnt="5"/>
      <dgm:spPr/>
      <dgm:t>
        <a:bodyPr/>
        <a:lstStyle/>
        <a:p>
          <a:endParaRPr lang="en-US"/>
        </a:p>
      </dgm:t>
    </dgm:pt>
    <dgm:pt modelId="{09F1EDBA-1E34-4069-8963-C97C3A56ECCC}" type="pres">
      <dgm:prSet presAssocID="{E1952150-81D8-4BBF-B4D6-C76AB5E0CAC8}" presName="node" presStyleLbl="node1" presStyleIdx="4" presStyleCnt="5">
        <dgm:presLayoutVars>
          <dgm:bulletEnabled val="1"/>
        </dgm:presLayoutVars>
      </dgm:prSet>
      <dgm:spPr/>
      <dgm:t>
        <a:bodyPr/>
        <a:lstStyle/>
        <a:p>
          <a:endParaRPr lang="en-US"/>
        </a:p>
      </dgm:t>
    </dgm:pt>
    <dgm:pt modelId="{2373B49B-ADF8-4C5B-8F51-308601929CF7}" type="pres">
      <dgm:prSet presAssocID="{E1952150-81D8-4BBF-B4D6-C76AB5E0CAC8}" presName="spNode" presStyleCnt="0"/>
      <dgm:spPr/>
    </dgm:pt>
    <dgm:pt modelId="{253B9693-819E-4D41-A81A-A6DABBC5FD3C}" type="pres">
      <dgm:prSet presAssocID="{97F9C06F-16BA-43F4-B61C-364247696685}" presName="sibTrans" presStyleLbl="sibTrans1D1" presStyleIdx="4" presStyleCnt="5"/>
      <dgm:spPr/>
      <dgm:t>
        <a:bodyPr/>
        <a:lstStyle/>
        <a:p>
          <a:endParaRPr lang="en-US"/>
        </a:p>
      </dgm:t>
    </dgm:pt>
  </dgm:ptLst>
  <dgm:cxnLst>
    <dgm:cxn modelId="{067EEE96-D1E6-47EE-A10B-00BE00901FAA}" type="presOf" srcId="{7C88A1E3-C799-49A6-BB1A-A9F17F9AAC49}" destId="{B4ED638E-61BB-43BB-8576-AE4169E34218}" srcOrd="0" destOrd="0" presId="urn:microsoft.com/office/officeart/2005/8/layout/cycle6"/>
    <dgm:cxn modelId="{849C463C-E3D5-4CEF-A033-11C7AC52F076}" type="presOf" srcId="{ABF58A48-D48B-4AD0-9157-0C58CE4C0CF6}" destId="{5EC76E6B-3164-4930-9A23-05749B6C1006}" srcOrd="0" destOrd="0" presId="urn:microsoft.com/office/officeart/2005/8/layout/cycle6"/>
    <dgm:cxn modelId="{BF61A38E-9155-491A-B1BA-1268236C27E2}" type="presOf" srcId="{76D24592-0CDE-4F6B-A0DE-D82FF8B9DC08}" destId="{4A520378-7050-4783-8A1F-D90E16C3091E}" srcOrd="0" destOrd="0" presId="urn:microsoft.com/office/officeart/2005/8/layout/cycle6"/>
    <dgm:cxn modelId="{B0ABBD24-3E96-45D2-91AD-B0866E491879}" type="presOf" srcId="{C8438BC4-76CC-49A5-B9A6-CB5189408D0F}" destId="{B87660A3-A7E6-49B8-8153-8381FB4B50D1}" srcOrd="0" destOrd="0" presId="urn:microsoft.com/office/officeart/2005/8/layout/cycle6"/>
    <dgm:cxn modelId="{B053CF52-379C-4E01-9E4A-469AE6D2EBEA}" type="presOf" srcId="{97F9C06F-16BA-43F4-B61C-364247696685}" destId="{253B9693-819E-4D41-A81A-A6DABBC5FD3C}" srcOrd="0" destOrd="0" presId="urn:microsoft.com/office/officeart/2005/8/layout/cycle6"/>
    <dgm:cxn modelId="{DEFBE120-FF19-4027-8090-FCA2542BCB4D}" type="presOf" srcId="{1778D8E6-5ACC-4650-9A9A-D21088C65848}" destId="{3699BE75-4EF5-4E30-9C3C-68F1FCAC294C}" srcOrd="0" destOrd="0" presId="urn:microsoft.com/office/officeart/2005/8/layout/cycle6"/>
    <dgm:cxn modelId="{294E15FA-8C6B-4C8E-86A2-2FD2887CED12}" type="presOf" srcId="{E1952150-81D8-4BBF-B4D6-C76AB5E0CAC8}" destId="{09F1EDBA-1E34-4069-8963-C97C3A56ECCC}" srcOrd="0" destOrd="0" presId="urn:microsoft.com/office/officeart/2005/8/layout/cycle6"/>
    <dgm:cxn modelId="{A471DC74-9DD8-4ED0-9FFE-A96E8AD11423}" srcId="{7C88A1E3-C799-49A6-BB1A-A9F17F9AAC49}" destId="{8A8FED1B-D1AC-4A69-AEBF-40DD717B9F2B}" srcOrd="0" destOrd="0" parTransId="{B9411264-055D-424F-B090-079F78857D31}" sibTransId="{76D24592-0CDE-4F6B-A0DE-D82FF8B9DC08}"/>
    <dgm:cxn modelId="{22A1B93E-5BE9-4092-BE53-10C654163B3F}" srcId="{7C88A1E3-C799-49A6-BB1A-A9F17F9AAC49}" destId="{D8C0116F-CCF9-46A1-9A7F-CE645D0A813C}" srcOrd="1" destOrd="0" parTransId="{1B519DA4-A8BA-4A3D-8D04-3A7F94BF3C49}" sibTransId="{6E10F4C3-080B-4159-9290-CBF5DB14CD65}"/>
    <dgm:cxn modelId="{DC5FCEDE-EE50-47EC-BFA5-66619E286E0B}" srcId="{7C88A1E3-C799-49A6-BB1A-A9F17F9AAC49}" destId="{C8438BC4-76CC-49A5-B9A6-CB5189408D0F}" srcOrd="3" destOrd="0" parTransId="{E0EEC984-5B92-4606-88EF-99CBC4F051DC}" sibTransId="{03A34EBC-5969-4796-948D-3B36CE02A1A7}"/>
    <dgm:cxn modelId="{62FE77CC-C085-40A6-A05F-EAFEA0CD034D}" type="presOf" srcId="{8A8FED1B-D1AC-4A69-AEBF-40DD717B9F2B}" destId="{6DFC4A8F-2ABF-432F-B117-13BB5A0A339A}" srcOrd="0" destOrd="0" presId="urn:microsoft.com/office/officeart/2005/8/layout/cycle6"/>
    <dgm:cxn modelId="{EE8700C0-F297-4F56-BB13-34154C0F3C9E}" srcId="{7C88A1E3-C799-49A6-BB1A-A9F17F9AAC49}" destId="{E1952150-81D8-4BBF-B4D6-C76AB5E0CAC8}" srcOrd="4" destOrd="0" parTransId="{2A18C40A-B00E-4DE6-BE0C-60B26757C5F2}" sibTransId="{97F9C06F-16BA-43F4-B61C-364247696685}"/>
    <dgm:cxn modelId="{7B945CDD-E9B6-40E0-BA8B-38E4D4343B45}" srcId="{7C88A1E3-C799-49A6-BB1A-A9F17F9AAC49}" destId="{ABF58A48-D48B-4AD0-9157-0C58CE4C0CF6}" srcOrd="2" destOrd="0" parTransId="{4FCA29C4-D908-4863-AAD3-3B4EEDF1E75C}" sibTransId="{1778D8E6-5ACC-4650-9A9A-D21088C65848}"/>
    <dgm:cxn modelId="{5DCCB9F5-0C2F-4CC3-985D-FD1DFC2D7AF8}" type="presOf" srcId="{D8C0116F-CCF9-46A1-9A7F-CE645D0A813C}" destId="{1E431A69-A2B4-4303-931F-770AFC9081AF}" srcOrd="0" destOrd="0" presId="urn:microsoft.com/office/officeart/2005/8/layout/cycle6"/>
    <dgm:cxn modelId="{575D77FC-0E08-4678-8115-959224943D6A}" type="presOf" srcId="{6E10F4C3-080B-4159-9290-CBF5DB14CD65}" destId="{A045099F-52EB-4A3E-9DBB-0FD5C079CD4A}" srcOrd="0" destOrd="0" presId="urn:microsoft.com/office/officeart/2005/8/layout/cycle6"/>
    <dgm:cxn modelId="{696938E3-9A3A-451D-9972-C2D519F81801}" type="presOf" srcId="{03A34EBC-5969-4796-948D-3B36CE02A1A7}" destId="{410E0751-313A-4453-969D-308C825AAB8A}" srcOrd="0" destOrd="0" presId="urn:microsoft.com/office/officeart/2005/8/layout/cycle6"/>
    <dgm:cxn modelId="{D5AFE117-B4CC-429D-BB3A-C8F85387B1F1}" type="presParOf" srcId="{B4ED638E-61BB-43BB-8576-AE4169E34218}" destId="{6DFC4A8F-2ABF-432F-B117-13BB5A0A339A}" srcOrd="0" destOrd="0" presId="urn:microsoft.com/office/officeart/2005/8/layout/cycle6"/>
    <dgm:cxn modelId="{332DA051-C3CD-493E-91FC-9F1579D47EF8}" type="presParOf" srcId="{B4ED638E-61BB-43BB-8576-AE4169E34218}" destId="{14C406FC-07DB-4278-90C9-02E48FFF7555}" srcOrd="1" destOrd="0" presId="urn:microsoft.com/office/officeart/2005/8/layout/cycle6"/>
    <dgm:cxn modelId="{BBE71FEA-92C9-4277-8412-3DA8859E8794}" type="presParOf" srcId="{B4ED638E-61BB-43BB-8576-AE4169E34218}" destId="{4A520378-7050-4783-8A1F-D90E16C3091E}" srcOrd="2" destOrd="0" presId="urn:microsoft.com/office/officeart/2005/8/layout/cycle6"/>
    <dgm:cxn modelId="{46939792-AE7F-4B2F-9B7B-F310B90E3F63}" type="presParOf" srcId="{B4ED638E-61BB-43BB-8576-AE4169E34218}" destId="{1E431A69-A2B4-4303-931F-770AFC9081AF}" srcOrd="3" destOrd="0" presId="urn:microsoft.com/office/officeart/2005/8/layout/cycle6"/>
    <dgm:cxn modelId="{2E1E6C74-1765-45C3-8E9E-CB4F9F20AD41}" type="presParOf" srcId="{B4ED638E-61BB-43BB-8576-AE4169E34218}" destId="{2D783ABF-DA78-4330-B8ED-92F05F5103BD}" srcOrd="4" destOrd="0" presId="urn:microsoft.com/office/officeart/2005/8/layout/cycle6"/>
    <dgm:cxn modelId="{819D3189-909F-4116-AB64-9520D6661255}" type="presParOf" srcId="{B4ED638E-61BB-43BB-8576-AE4169E34218}" destId="{A045099F-52EB-4A3E-9DBB-0FD5C079CD4A}" srcOrd="5" destOrd="0" presId="urn:microsoft.com/office/officeart/2005/8/layout/cycle6"/>
    <dgm:cxn modelId="{C6040CAD-9DF9-46CA-8347-891AA1DACF37}" type="presParOf" srcId="{B4ED638E-61BB-43BB-8576-AE4169E34218}" destId="{5EC76E6B-3164-4930-9A23-05749B6C1006}" srcOrd="6" destOrd="0" presId="urn:microsoft.com/office/officeart/2005/8/layout/cycle6"/>
    <dgm:cxn modelId="{B06C9A4E-6EA1-4651-813D-A4238F30741E}" type="presParOf" srcId="{B4ED638E-61BB-43BB-8576-AE4169E34218}" destId="{BD44D5E0-28E7-44BC-8E4D-397D78E59C1F}" srcOrd="7" destOrd="0" presId="urn:microsoft.com/office/officeart/2005/8/layout/cycle6"/>
    <dgm:cxn modelId="{BE509916-AA74-4339-B68D-E8A446FBC569}" type="presParOf" srcId="{B4ED638E-61BB-43BB-8576-AE4169E34218}" destId="{3699BE75-4EF5-4E30-9C3C-68F1FCAC294C}" srcOrd="8" destOrd="0" presId="urn:microsoft.com/office/officeart/2005/8/layout/cycle6"/>
    <dgm:cxn modelId="{093EA8FC-C7F3-416E-A9C0-50F9F61B7E10}" type="presParOf" srcId="{B4ED638E-61BB-43BB-8576-AE4169E34218}" destId="{B87660A3-A7E6-49B8-8153-8381FB4B50D1}" srcOrd="9" destOrd="0" presId="urn:microsoft.com/office/officeart/2005/8/layout/cycle6"/>
    <dgm:cxn modelId="{0B6FE9A8-478F-49CC-A091-A06AADD4510F}" type="presParOf" srcId="{B4ED638E-61BB-43BB-8576-AE4169E34218}" destId="{8A486477-4DC4-4CCB-BAED-180E429CAB13}" srcOrd="10" destOrd="0" presId="urn:microsoft.com/office/officeart/2005/8/layout/cycle6"/>
    <dgm:cxn modelId="{75A8144B-6C11-4F4F-969D-1E67D41F2F5C}" type="presParOf" srcId="{B4ED638E-61BB-43BB-8576-AE4169E34218}" destId="{410E0751-313A-4453-969D-308C825AAB8A}" srcOrd="11" destOrd="0" presId="urn:microsoft.com/office/officeart/2005/8/layout/cycle6"/>
    <dgm:cxn modelId="{6E41B153-301D-4B61-9EB1-816F17C99E50}" type="presParOf" srcId="{B4ED638E-61BB-43BB-8576-AE4169E34218}" destId="{09F1EDBA-1E34-4069-8963-C97C3A56ECCC}" srcOrd="12" destOrd="0" presId="urn:microsoft.com/office/officeart/2005/8/layout/cycle6"/>
    <dgm:cxn modelId="{83353319-FA8D-4705-B124-171246FD3C6C}" type="presParOf" srcId="{B4ED638E-61BB-43BB-8576-AE4169E34218}" destId="{2373B49B-ADF8-4C5B-8F51-308601929CF7}" srcOrd="13" destOrd="0" presId="urn:microsoft.com/office/officeart/2005/8/layout/cycle6"/>
    <dgm:cxn modelId="{82B92F6B-55F5-4077-8BA8-60A3B81D19F9}" type="presParOf" srcId="{B4ED638E-61BB-43BB-8576-AE4169E34218}" destId="{253B9693-819E-4D41-A81A-A6DABBC5FD3C}" srcOrd="14" destOrd="0" presId="urn:microsoft.com/office/officeart/2005/8/layout/cycle6"/>
  </dgm:cxnLst>
  <dgm:bg/>
  <dgm:whole>
    <a:ln w="9525" cap="flat" cmpd="sng" algn="ctr">
      <a:noFill/>
      <a:prstDash val="solid"/>
      <a:round/>
      <a:headEnd type="none" w="med" len="med"/>
      <a:tailEnd type="none" w="med" len="med"/>
    </a:ln>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446E8925-5302-49B1-8FBB-7173DB499031}" type="doc">
      <dgm:prSet loTypeId="urn:microsoft.com/office/officeart/2005/8/layout/hProcess9" loCatId="process" qsTypeId="urn:microsoft.com/office/officeart/2005/8/quickstyle/3d1" qsCatId="3D" csTypeId="urn:microsoft.com/office/officeart/2005/8/colors/colorful5" csCatId="colorful" phldr="1"/>
      <dgm:spPr/>
    </dgm:pt>
    <dgm:pt modelId="{701843DD-A1B1-4D07-89B5-F20CE319E40B}">
      <dgm:prSet phldrT="[Text]" custT="1"/>
      <dgm:spPr>
        <a:xfrm>
          <a:off x="336" y="1234440"/>
          <a:ext cx="1801829" cy="1645920"/>
        </a:xfrm>
        <a:gradFill rotWithShape="0">
          <a:gsLst>
            <a:gs pos="0">
              <a:srgbClr val="4BACC6">
                <a:hueOff val="0"/>
                <a:satOff val="0"/>
                <a:lumOff val="0"/>
                <a:alphaOff val="0"/>
              </a:srgbClr>
            </a:gs>
            <a:gs pos="100000">
              <a:srgbClr val="4BACC6">
                <a:hueOff val="0"/>
                <a:satOff val="0"/>
                <a:lumOff val="0"/>
                <a:alphaOff val="0"/>
                <a:shade val="75000"/>
                <a:satMod val="120000"/>
                <a:lumMod val="90000"/>
              </a:srgbClr>
            </a:gs>
          </a:gsLst>
          <a:lin ang="5400000" scaled="0"/>
        </a:gradFill>
        <a:ln>
          <a:noFill/>
        </a:ln>
        <a:effectLst>
          <a:outerShdw blurRad="50800" dist="25400" dir="5400000" rotWithShape="0">
            <a:srgbClr val="000000">
              <a:alpha val="28000"/>
            </a:srgbClr>
          </a:outerShdw>
        </a:effectLst>
        <a:scene3d>
          <a:camera prst="orthographicFront"/>
          <a:lightRig rig="flat" dir="t"/>
        </a:scene3d>
        <a:sp3d prstMaterial="plastic">
          <a:bevelT w="120900" h="88900"/>
          <a:bevelB w="88900" h="31750" prst="angle"/>
        </a:sp3d>
      </dgm:spPr>
      <dgm:t>
        <a:bodyPr/>
        <a:lstStyle/>
        <a:p>
          <a:r>
            <a:rPr lang="en-US" sz="2000" b="1" dirty="0" smtClean="0">
              <a:solidFill>
                <a:sysClr val="window" lastClr="FFFFFF"/>
              </a:solidFill>
              <a:latin typeface="Century Gothic"/>
              <a:ea typeface="+mn-ea"/>
              <a:cs typeface="+mn-cs"/>
            </a:rPr>
            <a:t>Connection</a:t>
          </a:r>
          <a:endParaRPr lang="en-US" sz="1800" b="1" dirty="0">
            <a:solidFill>
              <a:sysClr val="window" lastClr="FFFFFF"/>
            </a:solidFill>
            <a:latin typeface="Century Gothic"/>
            <a:ea typeface="+mn-ea"/>
            <a:cs typeface="+mn-cs"/>
          </a:endParaRPr>
        </a:p>
      </dgm:t>
    </dgm:pt>
    <dgm:pt modelId="{3E42E09F-FE17-4D83-8161-7E11B2D1E958}" type="parTrans" cxnId="{2A7712E3-B6AC-41AB-A39A-991B05DEBC1F}">
      <dgm:prSet/>
      <dgm:spPr/>
      <dgm:t>
        <a:bodyPr/>
        <a:lstStyle/>
        <a:p>
          <a:endParaRPr lang="en-US"/>
        </a:p>
      </dgm:t>
    </dgm:pt>
    <dgm:pt modelId="{13D16DE3-5C59-49FD-BF6B-A0EB3AD605E3}" type="sibTrans" cxnId="{2A7712E3-B6AC-41AB-A39A-991B05DEBC1F}">
      <dgm:prSet/>
      <dgm:spPr/>
      <dgm:t>
        <a:bodyPr/>
        <a:lstStyle/>
        <a:p>
          <a:endParaRPr lang="en-US"/>
        </a:p>
      </dgm:t>
    </dgm:pt>
    <dgm:pt modelId="{E915AA78-CC20-44C8-A8D8-BECD8D8F4C0A}">
      <dgm:prSet phldrT="[Text]" custT="1"/>
      <dgm:spPr>
        <a:xfrm>
          <a:off x="2035523" y="1234440"/>
          <a:ext cx="1400142" cy="1645920"/>
        </a:xfrm>
        <a:gradFill rotWithShape="0">
          <a:gsLst>
            <a:gs pos="0">
              <a:srgbClr val="4BACC6">
                <a:hueOff val="-3311292"/>
                <a:satOff val="13270"/>
                <a:lumOff val="2876"/>
                <a:alphaOff val="0"/>
              </a:srgbClr>
            </a:gs>
            <a:gs pos="100000">
              <a:srgbClr val="4BACC6">
                <a:hueOff val="-3311292"/>
                <a:satOff val="13270"/>
                <a:lumOff val="2876"/>
                <a:alphaOff val="0"/>
                <a:shade val="75000"/>
                <a:satMod val="120000"/>
                <a:lumMod val="90000"/>
              </a:srgbClr>
            </a:gs>
          </a:gsLst>
          <a:lin ang="5400000" scaled="0"/>
        </a:gradFill>
        <a:ln>
          <a:noFill/>
        </a:ln>
        <a:effectLst>
          <a:outerShdw blurRad="50800" dist="25400" dir="5400000" rotWithShape="0">
            <a:srgbClr val="000000">
              <a:alpha val="28000"/>
            </a:srgbClr>
          </a:outerShdw>
        </a:effectLst>
        <a:scene3d>
          <a:camera prst="orthographicFront"/>
          <a:lightRig rig="flat" dir="t"/>
        </a:scene3d>
        <a:sp3d prstMaterial="plastic">
          <a:bevelT w="120900" h="88900"/>
          <a:bevelB w="88900" h="31750" prst="angle"/>
        </a:sp3d>
      </dgm:spPr>
      <dgm:t>
        <a:bodyPr/>
        <a:lstStyle/>
        <a:p>
          <a:pPr algn="ctr"/>
          <a:r>
            <a:rPr lang="en-US" sz="2400" b="1" smtClean="0">
              <a:solidFill>
                <a:sysClr val="window" lastClr="FFFFFF"/>
              </a:solidFill>
              <a:latin typeface="Century Gothic"/>
              <a:ea typeface="+mn-ea"/>
              <a:cs typeface="+mn-cs"/>
            </a:rPr>
            <a:t>Entry</a:t>
          </a:r>
          <a:endParaRPr lang="en-US" sz="2000" b="1" dirty="0">
            <a:solidFill>
              <a:sysClr val="window" lastClr="FFFFFF"/>
            </a:solidFill>
            <a:latin typeface="Century Gothic"/>
            <a:ea typeface="+mn-ea"/>
            <a:cs typeface="+mn-cs"/>
          </a:endParaRPr>
        </a:p>
      </dgm:t>
    </dgm:pt>
    <dgm:pt modelId="{95DD6576-AA5C-4C43-8F07-025E0419FA3D}" type="parTrans" cxnId="{9B17750B-BA5A-4584-B547-A516C4E9EFE4}">
      <dgm:prSet/>
      <dgm:spPr/>
      <dgm:t>
        <a:bodyPr/>
        <a:lstStyle/>
        <a:p>
          <a:endParaRPr lang="en-US"/>
        </a:p>
      </dgm:t>
    </dgm:pt>
    <dgm:pt modelId="{B0BC6CCD-2705-4796-A680-77A65A2E305F}" type="sibTrans" cxnId="{9B17750B-BA5A-4584-B547-A516C4E9EFE4}">
      <dgm:prSet/>
      <dgm:spPr/>
      <dgm:t>
        <a:bodyPr/>
        <a:lstStyle/>
        <a:p>
          <a:endParaRPr lang="en-US"/>
        </a:p>
      </dgm:t>
    </dgm:pt>
    <dgm:pt modelId="{27C45038-2275-4884-8FD1-F6AFAB3C7E34}">
      <dgm:prSet phldrT="[Text]" custT="1"/>
      <dgm:spPr>
        <a:xfrm>
          <a:off x="3669023" y="1234440"/>
          <a:ext cx="1571394" cy="1645920"/>
        </a:xfrm>
        <a:gradFill rotWithShape="0">
          <a:gsLst>
            <a:gs pos="0">
              <a:srgbClr val="4BACC6">
                <a:hueOff val="-6622584"/>
                <a:satOff val="26541"/>
                <a:lumOff val="5752"/>
                <a:alphaOff val="0"/>
              </a:srgbClr>
            </a:gs>
            <a:gs pos="100000">
              <a:srgbClr val="4BACC6">
                <a:hueOff val="-6622584"/>
                <a:satOff val="26541"/>
                <a:lumOff val="5752"/>
                <a:alphaOff val="0"/>
                <a:shade val="75000"/>
                <a:satMod val="120000"/>
                <a:lumMod val="90000"/>
              </a:srgbClr>
            </a:gs>
          </a:gsLst>
          <a:lin ang="5400000" scaled="0"/>
        </a:gradFill>
        <a:ln>
          <a:noFill/>
        </a:ln>
        <a:effectLst>
          <a:outerShdw blurRad="50800" dist="25400" dir="5400000" rotWithShape="0">
            <a:srgbClr val="000000">
              <a:alpha val="28000"/>
            </a:srgbClr>
          </a:outerShdw>
        </a:effectLst>
        <a:scene3d>
          <a:camera prst="orthographicFront"/>
          <a:lightRig rig="flat" dir="t"/>
        </a:scene3d>
        <a:sp3d prstMaterial="plastic">
          <a:bevelT w="120900" h="88900"/>
          <a:bevelB w="88900" h="31750" prst="angle"/>
        </a:sp3d>
      </dgm:spPr>
      <dgm:t>
        <a:bodyPr/>
        <a:lstStyle/>
        <a:p>
          <a:pPr algn="ctr"/>
          <a:r>
            <a:rPr lang="en-US" sz="2400" b="1" smtClean="0">
              <a:solidFill>
                <a:sysClr val="window" lastClr="FFFFFF"/>
              </a:solidFill>
              <a:latin typeface="Century Gothic"/>
              <a:ea typeface="+mn-ea"/>
              <a:cs typeface="+mn-cs"/>
            </a:rPr>
            <a:t>Progress</a:t>
          </a:r>
          <a:endParaRPr lang="en-US" sz="2000" b="1" dirty="0">
            <a:solidFill>
              <a:sysClr val="window" lastClr="FFFFFF"/>
            </a:solidFill>
            <a:latin typeface="Century Gothic"/>
            <a:ea typeface="+mn-ea"/>
            <a:cs typeface="+mn-cs"/>
          </a:endParaRPr>
        </a:p>
      </dgm:t>
    </dgm:pt>
    <dgm:pt modelId="{6227085F-4E1D-48B7-B045-D481BF6142F5}" type="parTrans" cxnId="{9FFE777C-AAFA-457F-840F-CE0D5A73FC97}">
      <dgm:prSet/>
      <dgm:spPr/>
      <dgm:t>
        <a:bodyPr/>
        <a:lstStyle/>
        <a:p>
          <a:endParaRPr lang="en-US"/>
        </a:p>
      </dgm:t>
    </dgm:pt>
    <dgm:pt modelId="{753F2297-5344-4CA4-9812-B945D528180D}" type="sibTrans" cxnId="{9FFE777C-AAFA-457F-840F-CE0D5A73FC97}">
      <dgm:prSet/>
      <dgm:spPr/>
      <dgm:t>
        <a:bodyPr/>
        <a:lstStyle/>
        <a:p>
          <a:endParaRPr lang="en-US"/>
        </a:p>
      </dgm:t>
    </dgm:pt>
    <dgm:pt modelId="{7738A0E1-9A3B-4E11-9898-0E554D6336D8}">
      <dgm:prSet phldrT="[Text]" custT="1"/>
      <dgm:spPr>
        <a:xfrm>
          <a:off x="5473775" y="1234440"/>
          <a:ext cx="1912525" cy="1645920"/>
        </a:xfrm>
        <a:gradFill rotWithShape="0">
          <a:gsLst>
            <a:gs pos="0">
              <a:srgbClr val="4BACC6">
                <a:hueOff val="-9933876"/>
                <a:satOff val="39811"/>
                <a:lumOff val="8628"/>
                <a:alphaOff val="0"/>
              </a:srgbClr>
            </a:gs>
            <a:gs pos="100000">
              <a:srgbClr val="4BACC6">
                <a:hueOff val="-9933876"/>
                <a:satOff val="39811"/>
                <a:lumOff val="8628"/>
                <a:alphaOff val="0"/>
                <a:shade val="75000"/>
                <a:satMod val="120000"/>
                <a:lumMod val="90000"/>
              </a:srgbClr>
            </a:gs>
          </a:gsLst>
          <a:lin ang="5400000" scaled="0"/>
        </a:gradFill>
        <a:ln>
          <a:noFill/>
        </a:ln>
        <a:effectLst>
          <a:outerShdw blurRad="50800" dist="25400" dir="5400000" rotWithShape="0">
            <a:srgbClr val="000000">
              <a:alpha val="28000"/>
            </a:srgbClr>
          </a:outerShdw>
        </a:effectLst>
        <a:scene3d>
          <a:camera prst="orthographicFront"/>
          <a:lightRig rig="flat" dir="t"/>
        </a:scene3d>
        <a:sp3d prstMaterial="plastic">
          <a:bevelT w="120900" h="88900"/>
          <a:bevelB w="88900" h="31750" prst="angle"/>
        </a:sp3d>
      </dgm:spPr>
      <dgm:t>
        <a:bodyPr/>
        <a:lstStyle/>
        <a:p>
          <a:pPr algn="ctr"/>
          <a:r>
            <a:rPr lang="en-US" sz="2000" b="1" dirty="0" smtClean="0">
              <a:solidFill>
                <a:sysClr val="window" lastClr="FFFFFF"/>
              </a:solidFill>
              <a:latin typeface="Century Gothic"/>
              <a:ea typeface="+mn-ea"/>
              <a:cs typeface="+mn-cs"/>
            </a:rPr>
            <a:t>Completion</a:t>
          </a:r>
          <a:endParaRPr lang="en-US" sz="1800" b="1" dirty="0">
            <a:solidFill>
              <a:sysClr val="window" lastClr="FFFFFF"/>
            </a:solidFill>
            <a:latin typeface="Century Gothic"/>
            <a:ea typeface="+mn-ea"/>
            <a:cs typeface="+mn-cs"/>
          </a:endParaRPr>
        </a:p>
      </dgm:t>
    </dgm:pt>
    <dgm:pt modelId="{F15FE815-7076-4821-B46A-D6281CA6F9C6}" type="parTrans" cxnId="{2F2A0FAD-FAFC-40A9-A48F-538B31A3E264}">
      <dgm:prSet/>
      <dgm:spPr/>
      <dgm:t>
        <a:bodyPr/>
        <a:lstStyle/>
        <a:p>
          <a:endParaRPr lang="en-US"/>
        </a:p>
      </dgm:t>
    </dgm:pt>
    <dgm:pt modelId="{A7ED397E-12E7-495A-869F-FF60185FC957}" type="sibTrans" cxnId="{2F2A0FAD-FAFC-40A9-A48F-538B31A3E264}">
      <dgm:prSet/>
      <dgm:spPr/>
      <dgm:t>
        <a:bodyPr/>
        <a:lstStyle/>
        <a:p>
          <a:endParaRPr lang="en-US"/>
        </a:p>
      </dgm:t>
    </dgm:pt>
    <dgm:pt modelId="{096242AF-3735-4409-9E73-0FDFF2879AB1}" type="pres">
      <dgm:prSet presAssocID="{446E8925-5302-49B1-8FBB-7173DB499031}" presName="CompostProcess" presStyleCnt="0">
        <dgm:presLayoutVars>
          <dgm:dir/>
          <dgm:resizeHandles val="exact"/>
        </dgm:presLayoutVars>
      </dgm:prSet>
      <dgm:spPr/>
    </dgm:pt>
    <dgm:pt modelId="{9F0CF43E-3FB5-47A2-8221-3C3483406038}" type="pres">
      <dgm:prSet presAssocID="{446E8925-5302-49B1-8FBB-7173DB499031}" presName="arrow" presStyleLbl="bgShp" presStyleIdx="0" presStyleCnt="1" custLinFactNeighborX="-5258" custLinFactNeighborY="4204"/>
      <dgm:spPr>
        <a:xfrm>
          <a:off x="553997" y="0"/>
          <a:ext cx="6278641" cy="4114800"/>
        </a:xfrm>
        <a:prstGeom prst="rightArrow">
          <a:avLst/>
        </a:prstGeom>
        <a:solidFill>
          <a:schemeClr val="accent2">
            <a:lumMod val="75000"/>
          </a:schemeClr>
        </a:solidFill>
        <a:ln>
          <a:noFill/>
        </a:ln>
        <a:effectLst/>
        <a:scene3d>
          <a:camera prst="orthographicFront"/>
          <a:lightRig rig="flat" dir="t"/>
        </a:scene3d>
        <a:sp3d z="-190500" extrusionH="12700" prstMaterial="plastic">
          <a:bevelT w="50800" h="50800"/>
        </a:sp3d>
      </dgm:spPr>
    </dgm:pt>
    <dgm:pt modelId="{7AAD905E-26E4-45CF-9160-3DA6029C4A6A}" type="pres">
      <dgm:prSet presAssocID="{446E8925-5302-49B1-8FBB-7173DB499031}" presName="linearProcess" presStyleCnt="0"/>
      <dgm:spPr/>
    </dgm:pt>
    <dgm:pt modelId="{283A050F-25EB-49E0-A6F9-8751DB8283C8}" type="pres">
      <dgm:prSet presAssocID="{701843DD-A1B1-4D07-89B5-F20CE319E40B}" presName="textNode" presStyleLbl="node1" presStyleIdx="0" presStyleCnt="4" custScaleX="128689" custLinFactNeighborX="-32798" custLinFactNeighborY="5556">
        <dgm:presLayoutVars>
          <dgm:bulletEnabled val="1"/>
        </dgm:presLayoutVars>
      </dgm:prSet>
      <dgm:spPr>
        <a:prstGeom prst="roundRect">
          <a:avLst/>
        </a:prstGeom>
      </dgm:spPr>
      <dgm:t>
        <a:bodyPr/>
        <a:lstStyle/>
        <a:p>
          <a:endParaRPr lang="en-US"/>
        </a:p>
      </dgm:t>
    </dgm:pt>
    <dgm:pt modelId="{F52E981D-9131-4C5C-B5B9-5B52798A74C3}" type="pres">
      <dgm:prSet presAssocID="{13D16DE3-5C59-49FD-BF6B-A0EB3AD605E3}" presName="sibTrans" presStyleCnt="0"/>
      <dgm:spPr/>
    </dgm:pt>
    <dgm:pt modelId="{438DDC46-703C-434F-93AF-A410B33F1942}" type="pres">
      <dgm:prSet presAssocID="{E915AA78-CC20-44C8-A8D8-BECD8D8F4C0A}" presName="textNode" presStyleLbl="node1" presStyleIdx="1" presStyleCnt="4" custLinFactNeighborX="-2856" custLinFactNeighborY="3234">
        <dgm:presLayoutVars>
          <dgm:bulletEnabled val="1"/>
        </dgm:presLayoutVars>
      </dgm:prSet>
      <dgm:spPr>
        <a:prstGeom prst="roundRect">
          <a:avLst/>
        </a:prstGeom>
      </dgm:spPr>
      <dgm:t>
        <a:bodyPr/>
        <a:lstStyle/>
        <a:p>
          <a:endParaRPr lang="en-US"/>
        </a:p>
      </dgm:t>
    </dgm:pt>
    <dgm:pt modelId="{3FFE178A-5806-4051-8494-A493A8014CC3}" type="pres">
      <dgm:prSet presAssocID="{B0BC6CCD-2705-4796-A680-77A65A2E305F}" presName="sibTrans" presStyleCnt="0"/>
      <dgm:spPr/>
    </dgm:pt>
    <dgm:pt modelId="{B49AA5B1-400F-4608-AF97-AD43152E44D2}" type="pres">
      <dgm:prSet presAssocID="{27C45038-2275-4884-8FD1-F6AFAB3C7E34}" presName="textNode" presStyleLbl="node1" presStyleIdx="2" presStyleCnt="4" custScaleX="112231" custLinFactNeighborX="-37549" custLinFactNeighborY="3234">
        <dgm:presLayoutVars>
          <dgm:bulletEnabled val="1"/>
        </dgm:presLayoutVars>
      </dgm:prSet>
      <dgm:spPr>
        <a:prstGeom prst="roundRect">
          <a:avLst/>
        </a:prstGeom>
      </dgm:spPr>
      <dgm:t>
        <a:bodyPr/>
        <a:lstStyle/>
        <a:p>
          <a:endParaRPr lang="en-US"/>
        </a:p>
      </dgm:t>
    </dgm:pt>
    <dgm:pt modelId="{4989A830-E5D2-47CE-A945-D4DC87DCE1C0}" type="pres">
      <dgm:prSet presAssocID="{753F2297-5344-4CA4-9812-B945D528180D}" presName="sibTrans" presStyleCnt="0"/>
      <dgm:spPr/>
    </dgm:pt>
    <dgm:pt modelId="{3CBB2806-DABC-4477-B1CB-5B85FCE7F044}" type="pres">
      <dgm:prSet presAssocID="{7738A0E1-9A3B-4E11-9898-0E554D6336D8}" presName="textNode" presStyleLbl="node1" presStyleIdx="3" presStyleCnt="4" custScaleX="136595" custLinFactNeighborX="-59897" custLinFactNeighborY="3234">
        <dgm:presLayoutVars>
          <dgm:bulletEnabled val="1"/>
        </dgm:presLayoutVars>
      </dgm:prSet>
      <dgm:spPr>
        <a:prstGeom prst="roundRect">
          <a:avLst/>
        </a:prstGeom>
      </dgm:spPr>
      <dgm:t>
        <a:bodyPr/>
        <a:lstStyle/>
        <a:p>
          <a:endParaRPr lang="en-US"/>
        </a:p>
      </dgm:t>
    </dgm:pt>
  </dgm:ptLst>
  <dgm:cxnLst>
    <dgm:cxn modelId="{2F2A0FAD-FAFC-40A9-A48F-538B31A3E264}" srcId="{446E8925-5302-49B1-8FBB-7173DB499031}" destId="{7738A0E1-9A3B-4E11-9898-0E554D6336D8}" srcOrd="3" destOrd="0" parTransId="{F15FE815-7076-4821-B46A-D6281CA6F9C6}" sibTransId="{A7ED397E-12E7-495A-869F-FF60185FC957}"/>
    <dgm:cxn modelId="{A7A7662C-104B-4F63-A301-DAFED1CF70EF}" type="presOf" srcId="{E915AA78-CC20-44C8-A8D8-BECD8D8F4C0A}" destId="{438DDC46-703C-434F-93AF-A410B33F1942}" srcOrd="0" destOrd="0" presId="urn:microsoft.com/office/officeart/2005/8/layout/hProcess9"/>
    <dgm:cxn modelId="{2AB77296-CF8A-4924-A582-078FA37292C1}" type="presOf" srcId="{446E8925-5302-49B1-8FBB-7173DB499031}" destId="{096242AF-3735-4409-9E73-0FDFF2879AB1}" srcOrd="0" destOrd="0" presId="urn:microsoft.com/office/officeart/2005/8/layout/hProcess9"/>
    <dgm:cxn modelId="{2A7712E3-B6AC-41AB-A39A-991B05DEBC1F}" srcId="{446E8925-5302-49B1-8FBB-7173DB499031}" destId="{701843DD-A1B1-4D07-89B5-F20CE319E40B}" srcOrd="0" destOrd="0" parTransId="{3E42E09F-FE17-4D83-8161-7E11B2D1E958}" sibTransId="{13D16DE3-5C59-49FD-BF6B-A0EB3AD605E3}"/>
    <dgm:cxn modelId="{FEAF04E7-600E-4096-BED6-40B1212D2375}" type="presOf" srcId="{7738A0E1-9A3B-4E11-9898-0E554D6336D8}" destId="{3CBB2806-DABC-4477-B1CB-5B85FCE7F044}" srcOrd="0" destOrd="0" presId="urn:microsoft.com/office/officeart/2005/8/layout/hProcess9"/>
    <dgm:cxn modelId="{145E9231-1D3D-4248-AB28-67D8E8121B8C}" type="presOf" srcId="{701843DD-A1B1-4D07-89B5-F20CE319E40B}" destId="{283A050F-25EB-49E0-A6F9-8751DB8283C8}" srcOrd="0" destOrd="0" presId="urn:microsoft.com/office/officeart/2005/8/layout/hProcess9"/>
    <dgm:cxn modelId="{9FFE777C-AAFA-457F-840F-CE0D5A73FC97}" srcId="{446E8925-5302-49B1-8FBB-7173DB499031}" destId="{27C45038-2275-4884-8FD1-F6AFAB3C7E34}" srcOrd="2" destOrd="0" parTransId="{6227085F-4E1D-48B7-B045-D481BF6142F5}" sibTransId="{753F2297-5344-4CA4-9812-B945D528180D}"/>
    <dgm:cxn modelId="{4F5212E1-2C0F-44B7-998A-F87436AE623A}" type="presOf" srcId="{27C45038-2275-4884-8FD1-F6AFAB3C7E34}" destId="{B49AA5B1-400F-4608-AF97-AD43152E44D2}" srcOrd="0" destOrd="0" presId="urn:microsoft.com/office/officeart/2005/8/layout/hProcess9"/>
    <dgm:cxn modelId="{9B17750B-BA5A-4584-B547-A516C4E9EFE4}" srcId="{446E8925-5302-49B1-8FBB-7173DB499031}" destId="{E915AA78-CC20-44C8-A8D8-BECD8D8F4C0A}" srcOrd="1" destOrd="0" parTransId="{95DD6576-AA5C-4C43-8F07-025E0419FA3D}" sibTransId="{B0BC6CCD-2705-4796-A680-77A65A2E305F}"/>
    <dgm:cxn modelId="{AFC73668-B13D-42F6-BD9A-B061A64B1E83}" type="presParOf" srcId="{096242AF-3735-4409-9E73-0FDFF2879AB1}" destId="{9F0CF43E-3FB5-47A2-8221-3C3483406038}" srcOrd="0" destOrd="0" presId="urn:microsoft.com/office/officeart/2005/8/layout/hProcess9"/>
    <dgm:cxn modelId="{7BEF5112-23DC-4EF0-8C97-819BE9528931}" type="presParOf" srcId="{096242AF-3735-4409-9E73-0FDFF2879AB1}" destId="{7AAD905E-26E4-45CF-9160-3DA6029C4A6A}" srcOrd="1" destOrd="0" presId="urn:microsoft.com/office/officeart/2005/8/layout/hProcess9"/>
    <dgm:cxn modelId="{0360C252-8CF4-435F-B99A-CD7E1782CA6B}" type="presParOf" srcId="{7AAD905E-26E4-45CF-9160-3DA6029C4A6A}" destId="{283A050F-25EB-49E0-A6F9-8751DB8283C8}" srcOrd="0" destOrd="0" presId="urn:microsoft.com/office/officeart/2005/8/layout/hProcess9"/>
    <dgm:cxn modelId="{7752A0BA-73D6-4628-B8F8-652BA5412411}" type="presParOf" srcId="{7AAD905E-26E4-45CF-9160-3DA6029C4A6A}" destId="{F52E981D-9131-4C5C-B5B9-5B52798A74C3}" srcOrd="1" destOrd="0" presId="urn:microsoft.com/office/officeart/2005/8/layout/hProcess9"/>
    <dgm:cxn modelId="{00582A0F-C86F-498F-ACB0-06B9EB3F40AD}" type="presParOf" srcId="{7AAD905E-26E4-45CF-9160-3DA6029C4A6A}" destId="{438DDC46-703C-434F-93AF-A410B33F1942}" srcOrd="2" destOrd="0" presId="urn:microsoft.com/office/officeart/2005/8/layout/hProcess9"/>
    <dgm:cxn modelId="{02FB270F-F8B9-4A23-A4F0-B7D7EA74659E}" type="presParOf" srcId="{7AAD905E-26E4-45CF-9160-3DA6029C4A6A}" destId="{3FFE178A-5806-4051-8494-A493A8014CC3}" srcOrd="3" destOrd="0" presId="urn:microsoft.com/office/officeart/2005/8/layout/hProcess9"/>
    <dgm:cxn modelId="{6213A6F1-9566-4491-9D02-862844063CE3}" type="presParOf" srcId="{7AAD905E-26E4-45CF-9160-3DA6029C4A6A}" destId="{B49AA5B1-400F-4608-AF97-AD43152E44D2}" srcOrd="4" destOrd="0" presId="urn:microsoft.com/office/officeart/2005/8/layout/hProcess9"/>
    <dgm:cxn modelId="{48500ED3-CE27-4091-B3CF-D9C64A110315}" type="presParOf" srcId="{7AAD905E-26E4-45CF-9160-3DA6029C4A6A}" destId="{4989A830-E5D2-47CE-A945-D4DC87DCE1C0}" srcOrd="5" destOrd="0" presId="urn:microsoft.com/office/officeart/2005/8/layout/hProcess9"/>
    <dgm:cxn modelId="{633CE0E0-88BA-41BE-9D81-AE18170CC0E3}" type="presParOf" srcId="{7AAD905E-26E4-45CF-9160-3DA6029C4A6A}" destId="{3CBB2806-DABC-4477-B1CB-5B85FCE7F044}" srcOrd="6"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9C3F1E54-F514-42CE-96B3-80D971EDB5DE}" type="doc">
      <dgm:prSet loTypeId="urn:microsoft.com/office/officeart/2005/8/layout/hList1" loCatId="list" qsTypeId="urn:microsoft.com/office/officeart/2005/8/quickstyle/3d2" qsCatId="3D" csTypeId="urn:microsoft.com/office/officeart/2005/8/colors/colorful1" csCatId="colorful" phldr="1"/>
      <dgm:spPr/>
      <dgm:t>
        <a:bodyPr/>
        <a:lstStyle/>
        <a:p>
          <a:endParaRPr lang="en-US"/>
        </a:p>
      </dgm:t>
    </dgm:pt>
    <dgm:pt modelId="{EEEDE0C5-315F-4136-A2DA-4ADF36B8764F}">
      <dgm:prSet phldrT="[Text]"/>
      <dgm:spPr/>
      <dgm:t>
        <a:bodyPr/>
        <a:lstStyle/>
        <a:p>
          <a:r>
            <a:rPr lang="en-US" b="1" dirty="0" smtClean="0">
              <a:solidFill>
                <a:schemeClr val="tx1"/>
              </a:solidFill>
            </a:rPr>
            <a:t>Connection</a:t>
          </a:r>
          <a:endParaRPr lang="en-US" b="1" dirty="0">
            <a:solidFill>
              <a:schemeClr val="tx1"/>
            </a:solidFill>
          </a:endParaRPr>
        </a:p>
      </dgm:t>
    </dgm:pt>
    <dgm:pt modelId="{FDB315AA-DA61-4711-865A-568AB6A79054}" type="parTrans" cxnId="{537909AE-7455-4491-9B03-659E076BC955}">
      <dgm:prSet/>
      <dgm:spPr/>
      <dgm:t>
        <a:bodyPr/>
        <a:lstStyle/>
        <a:p>
          <a:endParaRPr lang="en-US"/>
        </a:p>
      </dgm:t>
    </dgm:pt>
    <dgm:pt modelId="{53B41BB8-8203-458D-8DFB-A7E2E8AC4713}" type="sibTrans" cxnId="{537909AE-7455-4491-9B03-659E076BC955}">
      <dgm:prSet/>
      <dgm:spPr/>
      <dgm:t>
        <a:bodyPr/>
        <a:lstStyle/>
        <a:p>
          <a:endParaRPr lang="en-US"/>
        </a:p>
      </dgm:t>
    </dgm:pt>
    <dgm:pt modelId="{02CD0EFC-4603-4619-858A-29A6E09667B1}">
      <dgm:prSet phldrT="[Text]"/>
      <dgm:spPr/>
      <dgm:t>
        <a:bodyPr/>
        <a:lstStyle/>
        <a:p>
          <a:r>
            <a:rPr lang="en-US" b="1" dirty="0" smtClean="0">
              <a:solidFill>
                <a:schemeClr val="tx1"/>
              </a:solidFill>
            </a:rPr>
            <a:t>Entry</a:t>
          </a:r>
          <a:endParaRPr lang="en-US" b="1" dirty="0">
            <a:solidFill>
              <a:schemeClr val="tx1"/>
            </a:solidFill>
          </a:endParaRPr>
        </a:p>
      </dgm:t>
    </dgm:pt>
    <dgm:pt modelId="{763F946B-1C4F-409D-99B8-859314C5139D}" type="parTrans" cxnId="{1B9E2C3F-9E1E-4C17-B109-026366C48D7C}">
      <dgm:prSet/>
      <dgm:spPr/>
      <dgm:t>
        <a:bodyPr/>
        <a:lstStyle/>
        <a:p>
          <a:endParaRPr lang="en-US"/>
        </a:p>
      </dgm:t>
    </dgm:pt>
    <dgm:pt modelId="{FFA8786C-4DA2-4ADB-AA33-72C267E50A25}" type="sibTrans" cxnId="{1B9E2C3F-9E1E-4C17-B109-026366C48D7C}">
      <dgm:prSet/>
      <dgm:spPr/>
      <dgm:t>
        <a:bodyPr/>
        <a:lstStyle/>
        <a:p>
          <a:endParaRPr lang="en-US"/>
        </a:p>
      </dgm:t>
    </dgm:pt>
    <dgm:pt modelId="{90FE4789-9858-4211-BE20-882EE89D59B8}">
      <dgm:prSet phldrT="[Text]" custT="1"/>
      <dgm:spPr/>
      <dgm:t>
        <a:bodyPr/>
        <a:lstStyle/>
        <a:p>
          <a:r>
            <a:rPr lang="en-US" sz="1700" dirty="0" smtClean="0"/>
            <a:t>Career Exploration</a:t>
          </a:r>
          <a:endParaRPr lang="en-US" sz="1700" dirty="0"/>
        </a:p>
      </dgm:t>
    </dgm:pt>
    <dgm:pt modelId="{D5D2F495-5C35-401C-9467-4A5E6582FA11}" type="parTrans" cxnId="{7686E17E-1F39-40C1-B5C3-729069E143E8}">
      <dgm:prSet/>
      <dgm:spPr/>
      <dgm:t>
        <a:bodyPr/>
        <a:lstStyle/>
        <a:p>
          <a:endParaRPr lang="en-US"/>
        </a:p>
      </dgm:t>
    </dgm:pt>
    <dgm:pt modelId="{6B7E2399-0470-418C-B36D-495FFABC0B86}" type="sibTrans" cxnId="{7686E17E-1F39-40C1-B5C3-729069E143E8}">
      <dgm:prSet/>
      <dgm:spPr/>
      <dgm:t>
        <a:bodyPr/>
        <a:lstStyle/>
        <a:p>
          <a:endParaRPr lang="en-US"/>
        </a:p>
      </dgm:t>
    </dgm:pt>
    <dgm:pt modelId="{7BC5867F-B66D-4830-859E-0DFB152F6F04}">
      <dgm:prSet phldrT="[Text]"/>
      <dgm:spPr/>
      <dgm:t>
        <a:bodyPr/>
        <a:lstStyle/>
        <a:p>
          <a:r>
            <a:rPr lang="en-US" b="1" dirty="0" smtClean="0">
              <a:solidFill>
                <a:schemeClr val="tx1"/>
              </a:solidFill>
            </a:rPr>
            <a:t>Progress</a:t>
          </a:r>
          <a:endParaRPr lang="en-US" b="1" dirty="0">
            <a:solidFill>
              <a:schemeClr val="tx1"/>
            </a:solidFill>
          </a:endParaRPr>
        </a:p>
      </dgm:t>
    </dgm:pt>
    <dgm:pt modelId="{07FF856F-2FEA-4891-933B-9E8483AB0E32}" type="parTrans" cxnId="{76481334-F097-44C2-A70F-99677F2B6CB9}">
      <dgm:prSet/>
      <dgm:spPr/>
      <dgm:t>
        <a:bodyPr/>
        <a:lstStyle/>
        <a:p>
          <a:endParaRPr lang="en-US"/>
        </a:p>
      </dgm:t>
    </dgm:pt>
    <dgm:pt modelId="{AFF73FCA-B91C-4217-A4E3-744097A82062}" type="sibTrans" cxnId="{76481334-F097-44C2-A70F-99677F2B6CB9}">
      <dgm:prSet/>
      <dgm:spPr/>
      <dgm:t>
        <a:bodyPr/>
        <a:lstStyle/>
        <a:p>
          <a:endParaRPr lang="en-US"/>
        </a:p>
      </dgm:t>
    </dgm:pt>
    <dgm:pt modelId="{CEAB4CC0-D750-45A0-8201-B4D350010F6D}">
      <dgm:prSet phldrT="[Text]" custT="1"/>
      <dgm:spPr/>
      <dgm:t>
        <a:bodyPr/>
        <a:lstStyle/>
        <a:p>
          <a:r>
            <a:rPr lang="en-US" sz="1800" dirty="0" smtClean="0"/>
            <a:t>Celebrating Milestones</a:t>
          </a:r>
          <a:endParaRPr lang="en-US" sz="1800" dirty="0"/>
        </a:p>
      </dgm:t>
    </dgm:pt>
    <dgm:pt modelId="{08490086-F552-46E5-9AED-7B8BB53F1914}" type="parTrans" cxnId="{F873A4BB-EEB5-43B6-B307-A4D65F976766}">
      <dgm:prSet/>
      <dgm:spPr/>
      <dgm:t>
        <a:bodyPr/>
        <a:lstStyle/>
        <a:p>
          <a:endParaRPr lang="en-US"/>
        </a:p>
      </dgm:t>
    </dgm:pt>
    <dgm:pt modelId="{1E478CEA-60E4-467D-9A47-91800844FE4C}" type="sibTrans" cxnId="{F873A4BB-EEB5-43B6-B307-A4D65F976766}">
      <dgm:prSet/>
      <dgm:spPr/>
      <dgm:t>
        <a:bodyPr/>
        <a:lstStyle/>
        <a:p>
          <a:endParaRPr lang="en-US"/>
        </a:p>
      </dgm:t>
    </dgm:pt>
    <dgm:pt modelId="{BB868ACB-7476-4566-9B2D-273F9B232235}">
      <dgm:prSet phldrT="[Text]"/>
      <dgm:spPr/>
      <dgm:t>
        <a:bodyPr/>
        <a:lstStyle/>
        <a:p>
          <a:r>
            <a:rPr lang="en-US" b="1" dirty="0" smtClean="0">
              <a:solidFill>
                <a:schemeClr val="tx1"/>
              </a:solidFill>
            </a:rPr>
            <a:t>Completion</a:t>
          </a:r>
          <a:endParaRPr lang="en-US" b="1" dirty="0">
            <a:solidFill>
              <a:schemeClr val="tx1"/>
            </a:solidFill>
          </a:endParaRPr>
        </a:p>
      </dgm:t>
    </dgm:pt>
    <dgm:pt modelId="{86F098A4-FBC0-41FF-A732-405E4F6A2B24}" type="parTrans" cxnId="{789A779D-8B9D-43D4-97C9-A6A983ECD985}">
      <dgm:prSet/>
      <dgm:spPr/>
      <dgm:t>
        <a:bodyPr/>
        <a:lstStyle/>
        <a:p>
          <a:endParaRPr lang="en-US"/>
        </a:p>
      </dgm:t>
    </dgm:pt>
    <dgm:pt modelId="{B8D622CB-8562-44AC-A38F-6E56D4AB481A}" type="sibTrans" cxnId="{789A779D-8B9D-43D4-97C9-A6A983ECD985}">
      <dgm:prSet/>
      <dgm:spPr/>
      <dgm:t>
        <a:bodyPr/>
        <a:lstStyle/>
        <a:p>
          <a:endParaRPr lang="en-US"/>
        </a:p>
      </dgm:t>
    </dgm:pt>
    <dgm:pt modelId="{6922F7C6-C859-46DD-8B32-7023EA5AD8C5}">
      <dgm:prSet phldrT="[Text]"/>
      <dgm:spPr/>
      <dgm:t>
        <a:bodyPr/>
        <a:lstStyle/>
        <a:p>
          <a:r>
            <a:rPr lang="en-US" dirty="0" smtClean="0"/>
            <a:t>Transition Assistance</a:t>
          </a:r>
          <a:endParaRPr lang="en-US" dirty="0"/>
        </a:p>
      </dgm:t>
    </dgm:pt>
    <dgm:pt modelId="{4912E93A-564C-4222-ACC5-3EE8A9EBA50F}" type="parTrans" cxnId="{D00B459A-F6F3-431F-92E0-AB7F9DF1D62B}">
      <dgm:prSet/>
      <dgm:spPr/>
      <dgm:t>
        <a:bodyPr/>
        <a:lstStyle/>
        <a:p>
          <a:endParaRPr lang="en-US"/>
        </a:p>
      </dgm:t>
    </dgm:pt>
    <dgm:pt modelId="{3C978CF4-925D-401A-B177-748BC2C03D85}" type="sibTrans" cxnId="{D00B459A-F6F3-431F-92E0-AB7F9DF1D62B}">
      <dgm:prSet/>
      <dgm:spPr/>
      <dgm:t>
        <a:bodyPr/>
        <a:lstStyle/>
        <a:p>
          <a:endParaRPr lang="en-US"/>
        </a:p>
      </dgm:t>
    </dgm:pt>
    <dgm:pt modelId="{FAC4C293-7080-4FBC-B249-7A38CBC36183}">
      <dgm:prSet phldrT="[Text]" custT="1"/>
      <dgm:spPr/>
      <dgm:t>
        <a:bodyPr/>
        <a:lstStyle/>
        <a:p>
          <a:r>
            <a:rPr lang="en-US" sz="1700" dirty="0" smtClean="0"/>
            <a:t>Early Assessment</a:t>
          </a:r>
          <a:endParaRPr lang="en-US" sz="1700" dirty="0"/>
        </a:p>
      </dgm:t>
    </dgm:pt>
    <dgm:pt modelId="{67268EB1-A30F-47F0-8B7C-1F2420E607E3}" type="parTrans" cxnId="{62C663EB-8804-47CF-946F-EAA366264D43}">
      <dgm:prSet/>
      <dgm:spPr/>
      <dgm:t>
        <a:bodyPr/>
        <a:lstStyle/>
        <a:p>
          <a:endParaRPr lang="en-US"/>
        </a:p>
      </dgm:t>
    </dgm:pt>
    <dgm:pt modelId="{98182DDE-76F3-44BB-AE0B-1DCA78D4AF84}" type="sibTrans" cxnId="{62C663EB-8804-47CF-946F-EAA366264D43}">
      <dgm:prSet/>
      <dgm:spPr/>
      <dgm:t>
        <a:bodyPr/>
        <a:lstStyle/>
        <a:p>
          <a:endParaRPr lang="en-US"/>
        </a:p>
      </dgm:t>
    </dgm:pt>
    <dgm:pt modelId="{37DD24BE-52B0-4191-A8C0-D77E61B460FF}">
      <dgm:prSet phldrT="[Text]" custT="1"/>
      <dgm:spPr/>
      <dgm:t>
        <a:bodyPr/>
        <a:lstStyle/>
        <a:p>
          <a:r>
            <a:rPr lang="en-US" sz="1700" dirty="0" smtClean="0"/>
            <a:t>Default Student Schedule </a:t>
          </a:r>
          <a:endParaRPr lang="en-US" sz="1700" dirty="0"/>
        </a:p>
      </dgm:t>
    </dgm:pt>
    <dgm:pt modelId="{1CC14918-BCEA-4C05-A8A9-A9ECE98B7B3C}" type="parTrans" cxnId="{CD2D1311-2BDC-4C8D-AE64-66F4AE06C054}">
      <dgm:prSet/>
      <dgm:spPr/>
      <dgm:t>
        <a:bodyPr/>
        <a:lstStyle/>
        <a:p>
          <a:endParaRPr lang="en-US"/>
        </a:p>
      </dgm:t>
    </dgm:pt>
    <dgm:pt modelId="{F5216FE9-4B68-4DB9-B1BD-591A60292A70}" type="sibTrans" cxnId="{CD2D1311-2BDC-4C8D-AE64-66F4AE06C054}">
      <dgm:prSet/>
      <dgm:spPr/>
      <dgm:t>
        <a:bodyPr/>
        <a:lstStyle/>
        <a:p>
          <a:endParaRPr lang="en-US"/>
        </a:p>
      </dgm:t>
    </dgm:pt>
    <dgm:pt modelId="{673F633F-08E9-4CA3-9B79-E49506C6A8C5}">
      <dgm:prSet phldrT="[Text]" custT="1"/>
      <dgm:spPr/>
      <dgm:t>
        <a:bodyPr/>
        <a:lstStyle/>
        <a:p>
          <a:r>
            <a:rPr lang="en-US" sz="1800" dirty="0" smtClean="0"/>
            <a:t>Faculty Advising</a:t>
          </a:r>
          <a:endParaRPr lang="en-US" sz="1800" dirty="0"/>
        </a:p>
      </dgm:t>
    </dgm:pt>
    <dgm:pt modelId="{228B76CC-8A9E-43C1-B47E-F10AFB88A84C}" type="parTrans" cxnId="{708FC14B-B4CA-46F7-8F81-DE96324EA06B}">
      <dgm:prSet/>
      <dgm:spPr/>
      <dgm:t>
        <a:bodyPr/>
        <a:lstStyle/>
        <a:p>
          <a:endParaRPr lang="en-US"/>
        </a:p>
      </dgm:t>
    </dgm:pt>
    <dgm:pt modelId="{802324F8-9802-4623-9AA5-394AE48AF7CE}" type="sibTrans" cxnId="{708FC14B-B4CA-46F7-8F81-DE96324EA06B}">
      <dgm:prSet/>
      <dgm:spPr/>
      <dgm:t>
        <a:bodyPr/>
        <a:lstStyle/>
        <a:p>
          <a:endParaRPr lang="en-US"/>
        </a:p>
      </dgm:t>
    </dgm:pt>
    <dgm:pt modelId="{9E5C2679-8C67-4F2B-B51C-2EFEA11FC6FB}">
      <dgm:prSet phldrT="[Text]" custT="1"/>
      <dgm:spPr/>
      <dgm:t>
        <a:bodyPr/>
        <a:lstStyle/>
        <a:p>
          <a:endParaRPr lang="en-US" sz="1800" dirty="0"/>
        </a:p>
      </dgm:t>
    </dgm:pt>
    <dgm:pt modelId="{DBFBCE18-05D8-448A-BC76-2FDDEE86F5E3}" type="parTrans" cxnId="{9BA4A77E-57EF-45D9-8CE1-FB50BB212608}">
      <dgm:prSet/>
      <dgm:spPr/>
      <dgm:t>
        <a:bodyPr/>
        <a:lstStyle/>
        <a:p>
          <a:endParaRPr lang="en-US"/>
        </a:p>
      </dgm:t>
    </dgm:pt>
    <dgm:pt modelId="{CBA9A4BC-71FF-45A2-8A1A-0C433C356B84}" type="sibTrans" cxnId="{9BA4A77E-57EF-45D9-8CE1-FB50BB212608}">
      <dgm:prSet/>
      <dgm:spPr/>
      <dgm:t>
        <a:bodyPr/>
        <a:lstStyle/>
        <a:p>
          <a:endParaRPr lang="en-US"/>
        </a:p>
      </dgm:t>
    </dgm:pt>
    <dgm:pt modelId="{F5924AC2-3037-4B9F-A762-8141EED66D70}">
      <dgm:prSet phldrT="[Text]"/>
      <dgm:spPr/>
      <dgm:t>
        <a:bodyPr/>
        <a:lstStyle/>
        <a:p>
          <a:endParaRPr lang="en-US" dirty="0"/>
        </a:p>
      </dgm:t>
    </dgm:pt>
    <dgm:pt modelId="{89FCADBA-9437-4C69-9BB5-0D5448AA8A5E}" type="sibTrans" cxnId="{E92E092E-9060-4ED4-A7AA-CE0B1D683D67}">
      <dgm:prSet/>
      <dgm:spPr/>
      <dgm:t>
        <a:bodyPr/>
        <a:lstStyle/>
        <a:p>
          <a:endParaRPr lang="en-US"/>
        </a:p>
      </dgm:t>
    </dgm:pt>
    <dgm:pt modelId="{5B7D35CD-425D-4BEE-BF47-E1BA2F246AB7}" type="parTrans" cxnId="{E92E092E-9060-4ED4-A7AA-CE0B1D683D67}">
      <dgm:prSet/>
      <dgm:spPr/>
      <dgm:t>
        <a:bodyPr/>
        <a:lstStyle/>
        <a:p>
          <a:endParaRPr lang="en-US"/>
        </a:p>
      </dgm:t>
    </dgm:pt>
    <dgm:pt modelId="{21277816-CCA8-4FDA-A59E-C2A1F711FE60}">
      <dgm:prSet phldrT="[Text]"/>
      <dgm:spPr/>
      <dgm:t>
        <a:bodyPr/>
        <a:lstStyle/>
        <a:p>
          <a:r>
            <a:rPr lang="en-US" dirty="0" smtClean="0"/>
            <a:t>Continue to Celebrate Milestones</a:t>
          </a:r>
          <a:endParaRPr lang="en-US" dirty="0"/>
        </a:p>
      </dgm:t>
    </dgm:pt>
    <dgm:pt modelId="{80B4C85C-902D-4D0E-87EF-1EC665D757DB}" type="sibTrans" cxnId="{A908C15B-815F-4AE9-9F1D-8A4EC2A35CA6}">
      <dgm:prSet/>
      <dgm:spPr/>
      <dgm:t>
        <a:bodyPr/>
        <a:lstStyle/>
        <a:p>
          <a:endParaRPr lang="en-US"/>
        </a:p>
      </dgm:t>
    </dgm:pt>
    <dgm:pt modelId="{A476C0E2-8539-40BB-A4E3-23828A7750D6}" type="parTrans" cxnId="{A908C15B-815F-4AE9-9F1D-8A4EC2A35CA6}">
      <dgm:prSet/>
      <dgm:spPr/>
      <dgm:t>
        <a:bodyPr/>
        <a:lstStyle/>
        <a:p>
          <a:endParaRPr lang="en-US"/>
        </a:p>
      </dgm:t>
    </dgm:pt>
    <dgm:pt modelId="{9BED7F76-7B85-4416-B623-1AE197951C58}">
      <dgm:prSet phldrT="[Text]"/>
      <dgm:spPr/>
      <dgm:t>
        <a:bodyPr/>
        <a:lstStyle/>
        <a:p>
          <a:r>
            <a:rPr lang="en-US" dirty="0" smtClean="0"/>
            <a:t>Automatic Graduation</a:t>
          </a:r>
          <a:endParaRPr lang="en-US" dirty="0"/>
        </a:p>
      </dgm:t>
    </dgm:pt>
    <dgm:pt modelId="{AC43A3A2-E34E-445F-95B4-778CB5B1448E}" type="parTrans" cxnId="{12ADBF9E-9F49-443B-9B82-4E42688C35C2}">
      <dgm:prSet/>
      <dgm:spPr/>
      <dgm:t>
        <a:bodyPr/>
        <a:lstStyle/>
        <a:p>
          <a:endParaRPr lang="en-US"/>
        </a:p>
      </dgm:t>
    </dgm:pt>
    <dgm:pt modelId="{7B31B148-DA1C-4B72-8810-CE1AECAFCE8D}" type="sibTrans" cxnId="{12ADBF9E-9F49-443B-9B82-4E42688C35C2}">
      <dgm:prSet/>
      <dgm:spPr/>
      <dgm:t>
        <a:bodyPr/>
        <a:lstStyle/>
        <a:p>
          <a:endParaRPr lang="en-US"/>
        </a:p>
      </dgm:t>
    </dgm:pt>
    <dgm:pt modelId="{1CA80256-F409-49BA-A0B7-CA2138642C14}">
      <dgm:prSet phldrT="[Text]"/>
      <dgm:spPr/>
      <dgm:t>
        <a:bodyPr/>
        <a:lstStyle/>
        <a:p>
          <a:r>
            <a:rPr lang="en-US" dirty="0" smtClean="0"/>
            <a:t>Reverse Transfer</a:t>
          </a:r>
          <a:endParaRPr lang="en-US" dirty="0"/>
        </a:p>
      </dgm:t>
    </dgm:pt>
    <dgm:pt modelId="{215739FF-5897-4061-B413-628432D61517}" type="parTrans" cxnId="{C411BB1E-B033-43C3-8797-E0EE01C23F79}">
      <dgm:prSet/>
      <dgm:spPr/>
      <dgm:t>
        <a:bodyPr/>
        <a:lstStyle/>
        <a:p>
          <a:endParaRPr lang="en-US"/>
        </a:p>
      </dgm:t>
    </dgm:pt>
    <dgm:pt modelId="{951DCE15-A5FA-498F-B6A7-C4AA01C0EBEB}" type="sibTrans" cxnId="{C411BB1E-B033-43C3-8797-E0EE01C23F79}">
      <dgm:prSet/>
      <dgm:spPr/>
      <dgm:t>
        <a:bodyPr/>
        <a:lstStyle/>
        <a:p>
          <a:endParaRPr lang="en-US"/>
        </a:p>
      </dgm:t>
    </dgm:pt>
    <dgm:pt modelId="{F4188D8A-AC74-4530-AEF2-F828BD944C1C}">
      <dgm:prSet phldrT="[Text]" custT="1"/>
      <dgm:spPr/>
      <dgm:t>
        <a:bodyPr/>
        <a:lstStyle/>
        <a:p>
          <a:r>
            <a:rPr lang="en-US" sz="1700" dirty="0" smtClean="0"/>
            <a:t>Mandatory Orientation</a:t>
          </a:r>
          <a:endParaRPr lang="en-US" sz="1700" dirty="0"/>
        </a:p>
      </dgm:t>
    </dgm:pt>
    <dgm:pt modelId="{3551698F-6EFF-4DDA-96EA-D956CFEC693D}" type="parTrans" cxnId="{F364F47C-349C-4975-93E4-97C5993B90B6}">
      <dgm:prSet/>
      <dgm:spPr/>
      <dgm:t>
        <a:bodyPr/>
        <a:lstStyle/>
        <a:p>
          <a:endParaRPr lang="en-US"/>
        </a:p>
      </dgm:t>
    </dgm:pt>
    <dgm:pt modelId="{C70338A8-B5F0-4B4E-B3AD-E112B29C6BED}" type="sibTrans" cxnId="{F364F47C-349C-4975-93E4-97C5993B90B6}">
      <dgm:prSet/>
      <dgm:spPr/>
      <dgm:t>
        <a:bodyPr/>
        <a:lstStyle/>
        <a:p>
          <a:endParaRPr lang="en-US"/>
        </a:p>
      </dgm:t>
    </dgm:pt>
    <dgm:pt modelId="{D8562DC9-C3E6-4FBB-9008-927A4EF41A6D}">
      <dgm:prSet phldrT="[Text]" custT="1"/>
      <dgm:spPr/>
      <dgm:t>
        <a:bodyPr/>
        <a:lstStyle/>
        <a:p>
          <a:r>
            <a:rPr lang="en-US" sz="1700" dirty="0" smtClean="0"/>
            <a:t>Operation College Bound</a:t>
          </a:r>
          <a:endParaRPr lang="en-US" sz="1700" dirty="0"/>
        </a:p>
      </dgm:t>
    </dgm:pt>
    <dgm:pt modelId="{DDF3E4EF-086F-4CC4-8BC4-B3030FD1D182}" type="parTrans" cxnId="{A6817E9B-154B-45C9-9807-7DD6D669D3A4}">
      <dgm:prSet/>
      <dgm:spPr/>
      <dgm:t>
        <a:bodyPr/>
        <a:lstStyle/>
        <a:p>
          <a:endParaRPr lang="en-US"/>
        </a:p>
      </dgm:t>
    </dgm:pt>
    <dgm:pt modelId="{F8D17857-B9F8-498C-851D-8448A9480BC1}" type="sibTrans" cxnId="{A6817E9B-154B-45C9-9807-7DD6D669D3A4}">
      <dgm:prSet/>
      <dgm:spPr/>
      <dgm:t>
        <a:bodyPr/>
        <a:lstStyle/>
        <a:p>
          <a:endParaRPr lang="en-US"/>
        </a:p>
      </dgm:t>
    </dgm:pt>
    <dgm:pt modelId="{CDEDFA0E-8F96-49ED-B57E-95FD8095BF6A}">
      <dgm:prSet phldrT="[Text]" custT="1"/>
      <dgm:spPr/>
      <dgm:t>
        <a:bodyPr/>
        <a:lstStyle/>
        <a:p>
          <a:r>
            <a:rPr lang="en-US" sz="1700" dirty="0" smtClean="0"/>
            <a:t>Parental Connections </a:t>
          </a:r>
          <a:endParaRPr lang="en-US" sz="1700" dirty="0"/>
        </a:p>
      </dgm:t>
    </dgm:pt>
    <dgm:pt modelId="{FCEE5B57-3C31-4EA8-8C5A-C066EA2742FC}" type="parTrans" cxnId="{B50D0723-D1D8-4006-A868-346C872CC8D3}">
      <dgm:prSet/>
      <dgm:spPr/>
      <dgm:t>
        <a:bodyPr/>
        <a:lstStyle/>
        <a:p>
          <a:endParaRPr lang="en-US"/>
        </a:p>
      </dgm:t>
    </dgm:pt>
    <dgm:pt modelId="{25998D79-457B-42E3-8148-34E2C717F87A}" type="sibTrans" cxnId="{B50D0723-D1D8-4006-A868-346C872CC8D3}">
      <dgm:prSet/>
      <dgm:spPr/>
      <dgm:t>
        <a:bodyPr/>
        <a:lstStyle/>
        <a:p>
          <a:endParaRPr lang="en-US"/>
        </a:p>
      </dgm:t>
    </dgm:pt>
    <dgm:pt modelId="{9A5F7AAB-533F-4D06-9CAE-28BE44C71B49}">
      <dgm:prSet phldrT="[Text]" custT="1"/>
      <dgm:spPr/>
      <dgm:t>
        <a:bodyPr/>
        <a:lstStyle/>
        <a:p>
          <a:r>
            <a:rPr lang="en-US" sz="1700" dirty="0" smtClean="0"/>
            <a:t>Accelerated Dev. Ed.</a:t>
          </a:r>
          <a:endParaRPr lang="en-US" sz="1700" dirty="0"/>
        </a:p>
      </dgm:t>
    </dgm:pt>
    <dgm:pt modelId="{7BC99C43-201F-4B84-9AAD-F834FB94869D}" type="parTrans" cxnId="{9A92D9B9-3706-46C8-9973-A86D4A81AA5F}">
      <dgm:prSet/>
      <dgm:spPr/>
      <dgm:t>
        <a:bodyPr/>
        <a:lstStyle/>
        <a:p>
          <a:endParaRPr lang="en-US"/>
        </a:p>
      </dgm:t>
    </dgm:pt>
    <dgm:pt modelId="{0A268C8F-EFF6-4481-A58D-DDE66728FC00}" type="sibTrans" cxnId="{9A92D9B9-3706-46C8-9973-A86D4A81AA5F}">
      <dgm:prSet/>
      <dgm:spPr/>
      <dgm:t>
        <a:bodyPr/>
        <a:lstStyle/>
        <a:p>
          <a:endParaRPr lang="en-US"/>
        </a:p>
      </dgm:t>
    </dgm:pt>
    <dgm:pt modelId="{F59B47AC-1DDE-4ECD-924F-3D3425B299CE}">
      <dgm:prSet phldrT="[Text]" custT="1"/>
      <dgm:spPr/>
      <dgm:t>
        <a:bodyPr/>
        <a:lstStyle/>
        <a:p>
          <a:r>
            <a:rPr lang="en-US" sz="1700" dirty="0" smtClean="0"/>
            <a:t>Class Attendance</a:t>
          </a:r>
          <a:endParaRPr lang="en-US" sz="1700" dirty="0"/>
        </a:p>
      </dgm:t>
    </dgm:pt>
    <dgm:pt modelId="{235CAE89-12FD-463F-9054-3228CBA0C64F}" type="parTrans" cxnId="{75ADE0F0-121F-494E-BEBE-517F605BEAA9}">
      <dgm:prSet/>
      <dgm:spPr/>
      <dgm:t>
        <a:bodyPr/>
        <a:lstStyle/>
        <a:p>
          <a:endParaRPr lang="en-US"/>
        </a:p>
      </dgm:t>
    </dgm:pt>
    <dgm:pt modelId="{FC253150-946F-4C75-9420-5EAEFDACED09}" type="sibTrans" cxnId="{75ADE0F0-121F-494E-BEBE-517F605BEAA9}">
      <dgm:prSet/>
      <dgm:spPr/>
      <dgm:t>
        <a:bodyPr/>
        <a:lstStyle/>
        <a:p>
          <a:endParaRPr lang="en-US"/>
        </a:p>
      </dgm:t>
    </dgm:pt>
    <dgm:pt modelId="{6655E259-159A-4B98-A292-DEB92AB75BE4}">
      <dgm:prSet phldrT="[Text]" custT="1"/>
      <dgm:spPr/>
      <dgm:t>
        <a:bodyPr/>
        <a:lstStyle/>
        <a:p>
          <a:r>
            <a:rPr lang="en-US" sz="1700" dirty="0" smtClean="0"/>
            <a:t>Learning Support:  Library, CLE</a:t>
          </a:r>
          <a:endParaRPr lang="en-US" sz="1700" dirty="0"/>
        </a:p>
      </dgm:t>
    </dgm:pt>
    <dgm:pt modelId="{8F4701B1-06B1-4B69-9290-D444A59439DD}" type="parTrans" cxnId="{622FF05C-27F4-4A5F-A8F2-E4B24B04AE89}">
      <dgm:prSet/>
      <dgm:spPr/>
      <dgm:t>
        <a:bodyPr/>
        <a:lstStyle/>
        <a:p>
          <a:endParaRPr lang="en-US"/>
        </a:p>
      </dgm:t>
    </dgm:pt>
    <dgm:pt modelId="{40903E76-E0FD-4C09-A0BB-C867A3B39774}" type="sibTrans" cxnId="{622FF05C-27F4-4A5F-A8F2-E4B24B04AE89}">
      <dgm:prSet/>
      <dgm:spPr/>
      <dgm:t>
        <a:bodyPr/>
        <a:lstStyle/>
        <a:p>
          <a:endParaRPr lang="en-US"/>
        </a:p>
      </dgm:t>
    </dgm:pt>
    <dgm:pt modelId="{B1D79C52-703C-47BE-87B3-85F6FC6EB406}">
      <dgm:prSet phldrT="[Text]" custT="1"/>
      <dgm:spPr/>
      <dgm:t>
        <a:bodyPr/>
        <a:lstStyle/>
        <a:p>
          <a:r>
            <a:rPr lang="en-US" sz="1700" dirty="0" smtClean="0"/>
            <a:t>Advising</a:t>
          </a:r>
          <a:endParaRPr lang="en-US" sz="1700" dirty="0"/>
        </a:p>
      </dgm:t>
    </dgm:pt>
    <dgm:pt modelId="{740D670C-D5E2-46CF-AA6B-1A1C0DC89BA5}" type="parTrans" cxnId="{E3EE8E9D-827B-4BD3-90EB-28EA1C02A177}">
      <dgm:prSet/>
      <dgm:spPr/>
      <dgm:t>
        <a:bodyPr/>
        <a:lstStyle/>
        <a:p>
          <a:endParaRPr lang="en-US"/>
        </a:p>
      </dgm:t>
    </dgm:pt>
    <dgm:pt modelId="{1D281BB3-C272-43A5-8C29-7A09AEA91814}" type="sibTrans" cxnId="{E3EE8E9D-827B-4BD3-90EB-28EA1C02A177}">
      <dgm:prSet/>
      <dgm:spPr/>
      <dgm:t>
        <a:bodyPr/>
        <a:lstStyle/>
        <a:p>
          <a:endParaRPr lang="en-US"/>
        </a:p>
      </dgm:t>
    </dgm:pt>
    <dgm:pt modelId="{C9B2E36A-384F-4E51-A035-7165A6E96CD6}">
      <dgm:prSet phldrT="[Text]" custT="1"/>
      <dgm:spPr/>
      <dgm:t>
        <a:bodyPr/>
        <a:lstStyle/>
        <a:p>
          <a:r>
            <a:rPr lang="en-US" sz="1800" dirty="0" smtClean="0"/>
            <a:t>Student Life: Clubs, sports, activities</a:t>
          </a:r>
          <a:endParaRPr lang="en-US" sz="1800" dirty="0"/>
        </a:p>
      </dgm:t>
    </dgm:pt>
    <dgm:pt modelId="{9BB43E65-402C-4119-90D4-8C1B3B1DA753}" type="parTrans" cxnId="{36445BC9-8283-45D7-9EC4-8C4216820157}">
      <dgm:prSet/>
      <dgm:spPr/>
      <dgm:t>
        <a:bodyPr/>
        <a:lstStyle/>
        <a:p>
          <a:endParaRPr lang="en-US"/>
        </a:p>
      </dgm:t>
    </dgm:pt>
    <dgm:pt modelId="{D4B52B9C-6F52-49F4-8B23-87F6700E4DF8}" type="sibTrans" cxnId="{36445BC9-8283-45D7-9EC4-8C4216820157}">
      <dgm:prSet/>
      <dgm:spPr/>
      <dgm:t>
        <a:bodyPr/>
        <a:lstStyle/>
        <a:p>
          <a:endParaRPr lang="en-US"/>
        </a:p>
      </dgm:t>
    </dgm:pt>
    <dgm:pt modelId="{4A2A33EA-B0DD-476A-8DCB-C593139E4545}">
      <dgm:prSet phldrT="[Text]"/>
      <dgm:spPr/>
      <dgm:t>
        <a:bodyPr/>
        <a:lstStyle/>
        <a:p>
          <a:r>
            <a:rPr lang="en-US" dirty="0" smtClean="0"/>
            <a:t>Incentives</a:t>
          </a:r>
          <a:endParaRPr lang="en-US" dirty="0"/>
        </a:p>
      </dgm:t>
    </dgm:pt>
    <dgm:pt modelId="{926AC695-D62D-448D-BB0E-BF4D76CD2C8B}" type="parTrans" cxnId="{BB8C5C78-E4BB-4D3B-973E-FA06B4185809}">
      <dgm:prSet/>
      <dgm:spPr/>
      <dgm:t>
        <a:bodyPr/>
        <a:lstStyle/>
        <a:p>
          <a:endParaRPr lang="en-US"/>
        </a:p>
      </dgm:t>
    </dgm:pt>
    <dgm:pt modelId="{C463A2A2-14AF-4EED-9BDC-5C7B64044ECC}" type="sibTrans" cxnId="{BB8C5C78-E4BB-4D3B-973E-FA06B4185809}">
      <dgm:prSet/>
      <dgm:spPr/>
      <dgm:t>
        <a:bodyPr/>
        <a:lstStyle/>
        <a:p>
          <a:endParaRPr lang="en-US"/>
        </a:p>
      </dgm:t>
    </dgm:pt>
    <dgm:pt modelId="{BA852A8A-35B6-4533-AFD5-B9D34455E816}">
      <dgm:prSet phldrT="[Text]" custT="1"/>
      <dgm:spPr/>
      <dgm:t>
        <a:bodyPr/>
        <a:lstStyle/>
        <a:p>
          <a:r>
            <a:rPr lang="en-US" sz="1800" dirty="0" smtClean="0"/>
            <a:t>Career Planning</a:t>
          </a:r>
          <a:endParaRPr lang="en-US" sz="1800" dirty="0"/>
        </a:p>
      </dgm:t>
    </dgm:pt>
    <dgm:pt modelId="{2C9C6016-1F0C-49B1-8B13-16D794954CF6}" type="parTrans" cxnId="{33917B65-3DF4-4665-B359-FCA7CB993AD4}">
      <dgm:prSet/>
      <dgm:spPr/>
      <dgm:t>
        <a:bodyPr/>
        <a:lstStyle/>
        <a:p>
          <a:endParaRPr lang="en-US"/>
        </a:p>
      </dgm:t>
    </dgm:pt>
    <dgm:pt modelId="{762E4CAB-1E80-4DE4-A9A7-2F0C0AD9BA84}" type="sibTrans" cxnId="{33917B65-3DF4-4665-B359-FCA7CB993AD4}">
      <dgm:prSet/>
      <dgm:spPr/>
      <dgm:t>
        <a:bodyPr/>
        <a:lstStyle/>
        <a:p>
          <a:endParaRPr lang="en-US"/>
        </a:p>
      </dgm:t>
    </dgm:pt>
    <dgm:pt modelId="{0A683C9F-9DD1-4ACC-A6A7-E33F38A47323}">
      <dgm:prSet phldrT="[Text]" custT="1"/>
      <dgm:spPr/>
      <dgm:t>
        <a:bodyPr/>
        <a:lstStyle/>
        <a:p>
          <a:r>
            <a:rPr lang="en-US" sz="1800" dirty="0" smtClean="0"/>
            <a:t>Learn &amp; Earn</a:t>
          </a:r>
          <a:endParaRPr lang="en-US" sz="1800" dirty="0"/>
        </a:p>
      </dgm:t>
    </dgm:pt>
    <dgm:pt modelId="{150E4344-BC42-4D62-B088-A8BD789DBA8D}" type="parTrans" cxnId="{BA06762F-842E-41D9-B411-AFB3FFC77640}">
      <dgm:prSet/>
      <dgm:spPr/>
      <dgm:t>
        <a:bodyPr/>
        <a:lstStyle/>
        <a:p>
          <a:endParaRPr lang="en-US"/>
        </a:p>
      </dgm:t>
    </dgm:pt>
    <dgm:pt modelId="{8428D6C9-F3FF-4B2B-81FB-D8408B1782E4}" type="sibTrans" cxnId="{BA06762F-842E-41D9-B411-AFB3FFC77640}">
      <dgm:prSet/>
      <dgm:spPr/>
      <dgm:t>
        <a:bodyPr/>
        <a:lstStyle/>
        <a:p>
          <a:endParaRPr lang="en-US"/>
        </a:p>
      </dgm:t>
    </dgm:pt>
    <dgm:pt modelId="{B3E24043-02D5-4572-8A04-15C542645798}" type="pres">
      <dgm:prSet presAssocID="{9C3F1E54-F514-42CE-96B3-80D971EDB5DE}" presName="Name0" presStyleCnt="0">
        <dgm:presLayoutVars>
          <dgm:dir/>
          <dgm:animLvl val="lvl"/>
          <dgm:resizeHandles val="exact"/>
        </dgm:presLayoutVars>
      </dgm:prSet>
      <dgm:spPr/>
      <dgm:t>
        <a:bodyPr/>
        <a:lstStyle/>
        <a:p>
          <a:endParaRPr lang="en-US"/>
        </a:p>
      </dgm:t>
    </dgm:pt>
    <dgm:pt modelId="{9B47012D-CA3A-427D-8832-B1FA65FF6116}" type="pres">
      <dgm:prSet presAssocID="{EEEDE0C5-315F-4136-A2DA-4ADF36B8764F}" presName="composite" presStyleCnt="0"/>
      <dgm:spPr/>
    </dgm:pt>
    <dgm:pt modelId="{87C33CFA-DB4F-4A5A-A820-370B7F04DF4E}" type="pres">
      <dgm:prSet presAssocID="{EEEDE0C5-315F-4136-A2DA-4ADF36B8764F}" presName="parTx" presStyleLbl="alignNode1" presStyleIdx="0" presStyleCnt="4">
        <dgm:presLayoutVars>
          <dgm:chMax val="0"/>
          <dgm:chPref val="0"/>
          <dgm:bulletEnabled val="1"/>
        </dgm:presLayoutVars>
      </dgm:prSet>
      <dgm:spPr/>
      <dgm:t>
        <a:bodyPr/>
        <a:lstStyle/>
        <a:p>
          <a:endParaRPr lang="en-US"/>
        </a:p>
      </dgm:t>
    </dgm:pt>
    <dgm:pt modelId="{8CC7A1AD-2C67-4F26-BDCE-317474E4768B}" type="pres">
      <dgm:prSet presAssocID="{EEEDE0C5-315F-4136-A2DA-4ADF36B8764F}" presName="desTx" presStyleLbl="alignAccFollowNode1" presStyleIdx="0" presStyleCnt="4">
        <dgm:presLayoutVars>
          <dgm:bulletEnabled val="1"/>
        </dgm:presLayoutVars>
      </dgm:prSet>
      <dgm:spPr/>
      <dgm:t>
        <a:bodyPr/>
        <a:lstStyle/>
        <a:p>
          <a:endParaRPr lang="en-US"/>
        </a:p>
      </dgm:t>
    </dgm:pt>
    <dgm:pt modelId="{5A765D11-5551-49A7-B848-9E56150EF665}" type="pres">
      <dgm:prSet presAssocID="{53B41BB8-8203-458D-8DFB-A7E2E8AC4713}" presName="space" presStyleCnt="0"/>
      <dgm:spPr/>
    </dgm:pt>
    <dgm:pt modelId="{F51F7F1C-D228-4792-936A-FF3D0F29BDCF}" type="pres">
      <dgm:prSet presAssocID="{02CD0EFC-4603-4619-858A-29A6E09667B1}" presName="composite" presStyleCnt="0"/>
      <dgm:spPr/>
    </dgm:pt>
    <dgm:pt modelId="{BE6C9393-8CA5-481F-8589-F8FD06BFD309}" type="pres">
      <dgm:prSet presAssocID="{02CD0EFC-4603-4619-858A-29A6E09667B1}" presName="parTx" presStyleLbl="alignNode1" presStyleIdx="1" presStyleCnt="4">
        <dgm:presLayoutVars>
          <dgm:chMax val="0"/>
          <dgm:chPref val="0"/>
          <dgm:bulletEnabled val="1"/>
        </dgm:presLayoutVars>
      </dgm:prSet>
      <dgm:spPr/>
      <dgm:t>
        <a:bodyPr/>
        <a:lstStyle/>
        <a:p>
          <a:endParaRPr lang="en-US"/>
        </a:p>
      </dgm:t>
    </dgm:pt>
    <dgm:pt modelId="{43DF1190-9B39-4F5A-9DBD-AB173F497850}" type="pres">
      <dgm:prSet presAssocID="{02CD0EFC-4603-4619-858A-29A6E09667B1}" presName="desTx" presStyleLbl="alignAccFollowNode1" presStyleIdx="1" presStyleCnt="4">
        <dgm:presLayoutVars>
          <dgm:bulletEnabled val="1"/>
        </dgm:presLayoutVars>
      </dgm:prSet>
      <dgm:spPr/>
      <dgm:t>
        <a:bodyPr/>
        <a:lstStyle/>
        <a:p>
          <a:endParaRPr lang="en-US"/>
        </a:p>
      </dgm:t>
    </dgm:pt>
    <dgm:pt modelId="{BBC7C390-5E45-4294-9BA2-C09389405050}" type="pres">
      <dgm:prSet presAssocID="{FFA8786C-4DA2-4ADB-AA33-72C267E50A25}" presName="space" presStyleCnt="0"/>
      <dgm:spPr/>
    </dgm:pt>
    <dgm:pt modelId="{43B34B6E-8367-4F96-99A2-CA8739A24022}" type="pres">
      <dgm:prSet presAssocID="{7BC5867F-B66D-4830-859E-0DFB152F6F04}" presName="composite" presStyleCnt="0"/>
      <dgm:spPr/>
    </dgm:pt>
    <dgm:pt modelId="{D78BED14-5EF5-4BEA-875B-3A2E19F83CCA}" type="pres">
      <dgm:prSet presAssocID="{7BC5867F-B66D-4830-859E-0DFB152F6F04}" presName="parTx" presStyleLbl="alignNode1" presStyleIdx="2" presStyleCnt="4">
        <dgm:presLayoutVars>
          <dgm:chMax val="0"/>
          <dgm:chPref val="0"/>
          <dgm:bulletEnabled val="1"/>
        </dgm:presLayoutVars>
      </dgm:prSet>
      <dgm:spPr/>
      <dgm:t>
        <a:bodyPr/>
        <a:lstStyle/>
        <a:p>
          <a:endParaRPr lang="en-US"/>
        </a:p>
      </dgm:t>
    </dgm:pt>
    <dgm:pt modelId="{B7BE291E-B0DF-43A3-85B2-BA7CD40F788A}" type="pres">
      <dgm:prSet presAssocID="{7BC5867F-B66D-4830-859E-0DFB152F6F04}" presName="desTx" presStyleLbl="alignAccFollowNode1" presStyleIdx="2" presStyleCnt="4">
        <dgm:presLayoutVars>
          <dgm:bulletEnabled val="1"/>
        </dgm:presLayoutVars>
      </dgm:prSet>
      <dgm:spPr/>
      <dgm:t>
        <a:bodyPr/>
        <a:lstStyle/>
        <a:p>
          <a:endParaRPr lang="en-US"/>
        </a:p>
      </dgm:t>
    </dgm:pt>
    <dgm:pt modelId="{177E4FB8-3DA1-4862-BA78-3CA6FA0ADE77}" type="pres">
      <dgm:prSet presAssocID="{AFF73FCA-B91C-4217-A4E3-744097A82062}" presName="space" presStyleCnt="0"/>
      <dgm:spPr/>
    </dgm:pt>
    <dgm:pt modelId="{EC24C2F3-7056-436B-8210-60EC9C51AED4}" type="pres">
      <dgm:prSet presAssocID="{BB868ACB-7476-4566-9B2D-273F9B232235}" presName="composite" presStyleCnt="0"/>
      <dgm:spPr/>
    </dgm:pt>
    <dgm:pt modelId="{5DE62EB2-25E4-499D-9C88-975B3DC9EF1A}" type="pres">
      <dgm:prSet presAssocID="{BB868ACB-7476-4566-9B2D-273F9B232235}" presName="parTx" presStyleLbl="alignNode1" presStyleIdx="3" presStyleCnt="4">
        <dgm:presLayoutVars>
          <dgm:chMax val="0"/>
          <dgm:chPref val="0"/>
          <dgm:bulletEnabled val="1"/>
        </dgm:presLayoutVars>
      </dgm:prSet>
      <dgm:spPr/>
      <dgm:t>
        <a:bodyPr/>
        <a:lstStyle/>
        <a:p>
          <a:endParaRPr lang="en-US"/>
        </a:p>
      </dgm:t>
    </dgm:pt>
    <dgm:pt modelId="{181E8833-2573-489E-A3CE-0878A2EBBB5D}" type="pres">
      <dgm:prSet presAssocID="{BB868ACB-7476-4566-9B2D-273F9B232235}" presName="desTx" presStyleLbl="alignAccFollowNode1" presStyleIdx="3" presStyleCnt="4">
        <dgm:presLayoutVars>
          <dgm:bulletEnabled val="1"/>
        </dgm:presLayoutVars>
      </dgm:prSet>
      <dgm:spPr/>
      <dgm:t>
        <a:bodyPr/>
        <a:lstStyle/>
        <a:p>
          <a:endParaRPr lang="en-US"/>
        </a:p>
      </dgm:t>
    </dgm:pt>
  </dgm:ptLst>
  <dgm:cxnLst>
    <dgm:cxn modelId="{708FC14B-B4CA-46F7-8F81-DE96324EA06B}" srcId="{7BC5867F-B66D-4830-859E-0DFB152F6F04}" destId="{673F633F-08E9-4CA3-9B79-E49506C6A8C5}" srcOrd="0" destOrd="0" parTransId="{228B76CC-8A9E-43C1-B47E-F10AFB88A84C}" sibTransId="{802324F8-9802-4623-9AA5-394AE48AF7CE}"/>
    <dgm:cxn modelId="{2A42195D-3179-4907-B36F-4F1C6B36C3C1}" type="presOf" srcId="{4A2A33EA-B0DD-476A-8DCB-C593139E4545}" destId="{181E8833-2573-489E-A3CE-0878A2EBBB5D}" srcOrd="0" destOrd="0" presId="urn:microsoft.com/office/officeart/2005/8/layout/hList1"/>
    <dgm:cxn modelId="{F8B64D96-D933-45AD-AA29-1CE4F40E1DBE}" type="presOf" srcId="{F4188D8A-AC74-4530-AEF2-F828BD944C1C}" destId="{8CC7A1AD-2C67-4F26-BDCE-317474E4768B}" srcOrd="0" destOrd="2" presId="urn:microsoft.com/office/officeart/2005/8/layout/hList1"/>
    <dgm:cxn modelId="{537909AE-7455-4491-9B03-659E076BC955}" srcId="{9C3F1E54-F514-42CE-96B3-80D971EDB5DE}" destId="{EEEDE0C5-315F-4136-A2DA-4ADF36B8764F}" srcOrd="0" destOrd="0" parTransId="{FDB315AA-DA61-4711-865A-568AB6A79054}" sibTransId="{53B41BB8-8203-458D-8DFB-A7E2E8AC4713}"/>
    <dgm:cxn modelId="{AC8466EC-A436-47CC-A928-F51297FE58FA}" type="presOf" srcId="{F59B47AC-1DDE-4ECD-924F-3D3425B299CE}" destId="{43DF1190-9B39-4F5A-9DBD-AB173F497850}" srcOrd="0" destOrd="3" presId="urn:microsoft.com/office/officeart/2005/8/layout/hList1"/>
    <dgm:cxn modelId="{E92E092E-9060-4ED4-A7AA-CE0B1D683D67}" srcId="{BB868ACB-7476-4566-9B2D-273F9B232235}" destId="{F5924AC2-3037-4B9F-A762-8141EED66D70}" srcOrd="5" destOrd="0" parTransId="{5B7D35CD-425D-4BEE-BF47-E1BA2F246AB7}" sibTransId="{89FCADBA-9437-4C69-9BB5-0D5448AA8A5E}"/>
    <dgm:cxn modelId="{7686E17E-1F39-40C1-B5C3-729069E143E8}" srcId="{02CD0EFC-4603-4619-858A-29A6E09667B1}" destId="{90FE4789-9858-4211-BE20-882EE89D59B8}" srcOrd="2" destOrd="0" parTransId="{D5D2F495-5C35-401C-9467-4A5E6582FA11}" sibTransId="{6B7E2399-0470-418C-B36D-495FFABC0B86}"/>
    <dgm:cxn modelId="{BA06762F-842E-41D9-B411-AFB3FFC77640}" srcId="{7BC5867F-B66D-4830-859E-0DFB152F6F04}" destId="{0A683C9F-9DD1-4ACC-A6A7-E33F38A47323}" srcOrd="3" destOrd="0" parTransId="{150E4344-BC42-4D62-B088-A8BD789DBA8D}" sibTransId="{8428D6C9-F3FF-4B2B-81FB-D8408B1782E4}"/>
    <dgm:cxn modelId="{BB8C5C78-E4BB-4D3B-973E-FA06B4185809}" srcId="{BB868ACB-7476-4566-9B2D-273F9B232235}" destId="{4A2A33EA-B0DD-476A-8DCB-C593139E4545}" srcOrd="0" destOrd="0" parTransId="{926AC695-D62D-448D-BB0E-BF4D76CD2C8B}" sibTransId="{C463A2A2-14AF-4EED-9BDC-5C7B64044ECC}"/>
    <dgm:cxn modelId="{9BA4A77E-57EF-45D9-8CE1-FB50BB212608}" srcId="{EEEDE0C5-315F-4136-A2DA-4ADF36B8764F}" destId="{9E5C2679-8C67-4F2B-B51C-2EFEA11FC6FB}" srcOrd="5" destOrd="0" parTransId="{DBFBCE18-05D8-448A-BC76-2FDDEE86F5E3}" sibTransId="{CBA9A4BC-71FF-45A2-8A1A-0C433C356B84}"/>
    <dgm:cxn modelId="{789CD6D8-F21B-4257-99F9-5838CC202852}" type="presOf" srcId="{F5924AC2-3037-4B9F-A762-8141EED66D70}" destId="{181E8833-2573-489E-A3CE-0878A2EBBB5D}" srcOrd="0" destOrd="5" presId="urn:microsoft.com/office/officeart/2005/8/layout/hList1"/>
    <dgm:cxn modelId="{9A92D9B9-3706-46C8-9973-A86D4A81AA5F}" srcId="{02CD0EFC-4603-4619-858A-29A6E09667B1}" destId="{9A5F7AAB-533F-4D06-9CAE-28BE44C71B49}" srcOrd="1" destOrd="0" parTransId="{7BC99C43-201F-4B84-9AAD-F834FB94869D}" sibTransId="{0A268C8F-EFF6-4481-A58D-DDE66728FC00}"/>
    <dgm:cxn modelId="{1E66878A-83AD-45FE-A9E0-E4D41CCB364B}" type="presOf" srcId="{37DD24BE-52B0-4191-A8C0-D77E61B460FF}" destId="{43DF1190-9B39-4F5A-9DBD-AB173F497850}" srcOrd="0" destOrd="0" presId="urn:microsoft.com/office/officeart/2005/8/layout/hList1"/>
    <dgm:cxn modelId="{622FF05C-27F4-4A5F-A8F2-E4B24B04AE89}" srcId="{02CD0EFC-4603-4619-858A-29A6E09667B1}" destId="{6655E259-159A-4B98-A292-DEB92AB75BE4}" srcOrd="4" destOrd="0" parTransId="{8F4701B1-06B1-4B69-9290-D444A59439DD}" sibTransId="{40903E76-E0FD-4C09-A0BB-C867A3B39774}"/>
    <dgm:cxn modelId="{E3EE8E9D-827B-4BD3-90EB-28EA1C02A177}" srcId="{EEEDE0C5-315F-4136-A2DA-4ADF36B8764F}" destId="{B1D79C52-703C-47BE-87B3-85F6FC6EB406}" srcOrd="3" destOrd="0" parTransId="{740D670C-D5E2-46CF-AA6B-1A1C0DC89BA5}" sibTransId="{1D281BB3-C272-43A5-8C29-7A09AEA91814}"/>
    <dgm:cxn modelId="{693EF8AA-8500-43A7-A74C-3D58A6153F8B}" type="presOf" srcId="{673F633F-08E9-4CA3-9B79-E49506C6A8C5}" destId="{B7BE291E-B0DF-43A3-85B2-BA7CD40F788A}" srcOrd="0" destOrd="0" presId="urn:microsoft.com/office/officeart/2005/8/layout/hList1"/>
    <dgm:cxn modelId="{38CA18B8-20DD-4FE4-A6B5-C729A510704D}" type="presOf" srcId="{BB868ACB-7476-4566-9B2D-273F9B232235}" destId="{5DE62EB2-25E4-499D-9C88-975B3DC9EF1A}" srcOrd="0" destOrd="0" presId="urn:microsoft.com/office/officeart/2005/8/layout/hList1"/>
    <dgm:cxn modelId="{712A7E6C-6A98-4937-AB4B-C966224BA156}" type="presOf" srcId="{9BED7F76-7B85-4416-B623-1AE197951C58}" destId="{181E8833-2573-489E-A3CE-0878A2EBBB5D}" srcOrd="0" destOrd="3" presId="urn:microsoft.com/office/officeart/2005/8/layout/hList1"/>
    <dgm:cxn modelId="{75ADE0F0-121F-494E-BEBE-517F605BEAA9}" srcId="{02CD0EFC-4603-4619-858A-29A6E09667B1}" destId="{F59B47AC-1DDE-4ECD-924F-3D3425B299CE}" srcOrd="3" destOrd="0" parTransId="{235CAE89-12FD-463F-9054-3228CBA0C64F}" sibTransId="{FC253150-946F-4C75-9420-5EAEFDACED09}"/>
    <dgm:cxn modelId="{789A779D-8B9D-43D4-97C9-A6A983ECD985}" srcId="{9C3F1E54-F514-42CE-96B3-80D971EDB5DE}" destId="{BB868ACB-7476-4566-9B2D-273F9B232235}" srcOrd="3" destOrd="0" parTransId="{86F098A4-FBC0-41FF-A732-405E4F6A2B24}" sibTransId="{B8D622CB-8562-44AC-A38F-6E56D4AB481A}"/>
    <dgm:cxn modelId="{898C76B3-1FC2-4661-B58B-AA1937F26538}" type="presOf" srcId="{90FE4789-9858-4211-BE20-882EE89D59B8}" destId="{43DF1190-9B39-4F5A-9DBD-AB173F497850}" srcOrd="0" destOrd="2" presId="urn:microsoft.com/office/officeart/2005/8/layout/hList1"/>
    <dgm:cxn modelId="{D00B459A-F6F3-431F-92E0-AB7F9DF1D62B}" srcId="{BB868ACB-7476-4566-9B2D-273F9B232235}" destId="{6922F7C6-C859-46DD-8B32-7023EA5AD8C5}" srcOrd="1" destOrd="0" parTransId="{4912E93A-564C-4222-ACC5-3EE8A9EBA50F}" sibTransId="{3C978CF4-925D-401A-B177-748BC2C03D85}"/>
    <dgm:cxn modelId="{75939314-CBE5-4938-BB1C-B6F080FE10FB}" type="presOf" srcId="{21277816-CCA8-4FDA-A59E-C2A1F711FE60}" destId="{181E8833-2573-489E-A3CE-0878A2EBBB5D}" srcOrd="0" destOrd="2" presId="urn:microsoft.com/office/officeart/2005/8/layout/hList1"/>
    <dgm:cxn modelId="{C6C4F82D-C013-42F6-BB8A-966CAC2001F4}" type="presOf" srcId="{CEAB4CC0-D750-45A0-8201-B4D350010F6D}" destId="{B7BE291E-B0DF-43A3-85B2-BA7CD40F788A}" srcOrd="0" destOrd="2" presId="urn:microsoft.com/office/officeart/2005/8/layout/hList1"/>
    <dgm:cxn modelId="{F364F47C-349C-4975-93E4-97C5993B90B6}" srcId="{EEEDE0C5-315F-4136-A2DA-4ADF36B8764F}" destId="{F4188D8A-AC74-4530-AEF2-F828BD944C1C}" srcOrd="2" destOrd="0" parTransId="{3551698F-6EFF-4DDA-96EA-D956CFEC693D}" sibTransId="{C70338A8-B5F0-4B4E-B3AD-E112B29C6BED}"/>
    <dgm:cxn modelId="{3C9A93F0-BA84-40E1-A1C6-8B59AA434BFD}" type="presOf" srcId="{1CA80256-F409-49BA-A0B7-CA2138642C14}" destId="{181E8833-2573-489E-A3CE-0878A2EBBB5D}" srcOrd="0" destOrd="4" presId="urn:microsoft.com/office/officeart/2005/8/layout/hList1"/>
    <dgm:cxn modelId="{76481334-F097-44C2-A70F-99677F2B6CB9}" srcId="{9C3F1E54-F514-42CE-96B3-80D971EDB5DE}" destId="{7BC5867F-B66D-4830-859E-0DFB152F6F04}" srcOrd="2" destOrd="0" parTransId="{07FF856F-2FEA-4891-933B-9E8483AB0E32}" sibTransId="{AFF73FCA-B91C-4217-A4E3-744097A82062}"/>
    <dgm:cxn modelId="{A1CC786D-AEAC-4073-819F-02ED2C63CB9C}" type="presOf" srcId="{9E5C2679-8C67-4F2B-B51C-2EFEA11FC6FB}" destId="{8CC7A1AD-2C67-4F26-BDCE-317474E4768B}" srcOrd="0" destOrd="5" presId="urn:microsoft.com/office/officeart/2005/8/layout/hList1"/>
    <dgm:cxn modelId="{37C522C1-1437-4051-8A55-C08215289349}" type="presOf" srcId="{C9B2E36A-384F-4E51-A035-7165A6E96CD6}" destId="{B7BE291E-B0DF-43A3-85B2-BA7CD40F788A}" srcOrd="0" destOrd="1" presId="urn:microsoft.com/office/officeart/2005/8/layout/hList1"/>
    <dgm:cxn modelId="{E395F6EB-AE67-4461-9CEA-959B37F393A4}" type="presOf" srcId="{B1D79C52-703C-47BE-87B3-85F6FC6EB406}" destId="{8CC7A1AD-2C67-4F26-BDCE-317474E4768B}" srcOrd="0" destOrd="3" presId="urn:microsoft.com/office/officeart/2005/8/layout/hList1"/>
    <dgm:cxn modelId="{77788648-6E91-4FBF-BE62-023A13DD8164}" type="presOf" srcId="{6922F7C6-C859-46DD-8B32-7023EA5AD8C5}" destId="{181E8833-2573-489E-A3CE-0878A2EBBB5D}" srcOrd="0" destOrd="1" presId="urn:microsoft.com/office/officeart/2005/8/layout/hList1"/>
    <dgm:cxn modelId="{EB958306-CEE5-4E3E-B979-E16742763965}" type="presOf" srcId="{CDEDFA0E-8F96-49ED-B57E-95FD8095BF6A}" destId="{8CC7A1AD-2C67-4F26-BDCE-317474E4768B}" srcOrd="0" destOrd="4" presId="urn:microsoft.com/office/officeart/2005/8/layout/hList1"/>
    <dgm:cxn modelId="{C411BB1E-B033-43C3-8797-E0EE01C23F79}" srcId="{BB868ACB-7476-4566-9B2D-273F9B232235}" destId="{1CA80256-F409-49BA-A0B7-CA2138642C14}" srcOrd="4" destOrd="0" parTransId="{215739FF-5897-4061-B413-628432D61517}" sibTransId="{951DCE15-A5FA-498F-B6A7-C4AA01C0EBEB}"/>
    <dgm:cxn modelId="{62C663EB-8804-47CF-946F-EAA366264D43}" srcId="{EEEDE0C5-315F-4136-A2DA-4ADF36B8764F}" destId="{FAC4C293-7080-4FBC-B249-7A38CBC36183}" srcOrd="0" destOrd="0" parTransId="{67268EB1-A30F-47F0-8B7C-1F2420E607E3}" sibTransId="{98182DDE-76F3-44BB-AE0B-1DCA78D4AF84}"/>
    <dgm:cxn modelId="{DFF78472-8793-4A2F-98CC-339BD76805E1}" type="presOf" srcId="{EEEDE0C5-315F-4136-A2DA-4ADF36B8764F}" destId="{87C33CFA-DB4F-4A5A-A820-370B7F04DF4E}" srcOrd="0" destOrd="0" presId="urn:microsoft.com/office/officeart/2005/8/layout/hList1"/>
    <dgm:cxn modelId="{33917B65-3DF4-4665-B359-FCA7CB993AD4}" srcId="{7BC5867F-B66D-4830-859E-0DFB152F6F04}" destId="{BA852A8A-35B6-4533-AFD5-B9D34455E816}" srcOrd="4" destOrd="0" parTransId="{2C9C6016-1F0C-49B1-8B13-16D794954CF6}" sibTransId="{762E4CAB-1E80-4DE4-A9A7-2F0C0AD9BA84}"/>
    <dgm:cxn modelId="{184482BF-919A-43C3-9A27-A5DC1EE35DB0}" type="presOf" srcId="{D8562DC9-C3E6-4FBB-9008-927A4EF41A6D}" destId="{8CC7A1AD-2C67-4F26-BDCE-317474E4768B}" srcOrd="0" destOrd="1" presId="urn:microsoft.com/office/officeart/2005/8/layout/hList1"/>
    <dgm:cxn modelId="{79B06416-2894-4930-A62A-6759796A6D37}" type="presOf" srcId="{02CD0EFC-4603-4619-858A-29A6E09667B1}" destId="{BE6C9393-8CA5-481F-8589-F8FD06BFD309}" srcOrd="0" destOrd="0" presId="urn:microsoft.com/office/officeart/2005/8/layout/hList1"/>
    <dgm:cxn modelId="{1B9E2C3F-9E1E-4C17-B109-026366C48D7C}" srcId="{9C3F1E54-F514-42CE-96B3-80D971EDB5DE}" destId="{02CD0EFC-4603-4619-858A-29A6E09667B1}" srcOrd="1" destOrd="0" parTransId="{763F946B-1C4F-409D-99B8-859314C5139D}" sibTransId="{FFA8786C-4DA2-4ADB-AA33-72C267E50A25}"/>
    <dgm:cxn modelId="{CD2D1311-2BDC-4C8D-AE64-66F4AE06C054}" srcId="{02CD0EFC-4603-4619-858A-29A6E09667B1}" destId="{37DD24BE-52B0-4191-A8C0-D77E61B460FF}" srcOrd="0" destOrd="0" parTransId="{1CC14918-BCEA-4C05-A8A9-A9ECE98B7B3C}" sibTransId="{F5216FE9-4B68-4DB9-B1BD-591A60292A70}"/>
    <dgm:cxn modelId="{2C5945FE-B67D-43BC-BF06-FC1A54105F66}" type="presOf" srcId="{7BC5867F-B66D-4830-859E-0DFB152F6F04}" destId="{D78BED14-5EF5-4BEA-875B-3A2E19F83CCA}" srcOrd="0" destOrd="0" presId="urn:microsoft.com/office/officeart/2005/8/layout/hList1"/>
    <dgm:cxn modelId="{C094F7D4-DEDE-418E-991C-5AAFCCFEE716}" type="presOf" srcId="{9C3F1E54-F514-42CE-96B3-80D971EDB5DE}" destId="{B3E24043-02D5-4572-8A04-15C542645798}" srcOrd="0" destOrd="0" presId="urn:microsoft.com/office/officeart/2005/8/layout/hList1"/>
    <dgm:cxn modelId="{B50D0723-D1D8-4006-A868-346C872CC8D3}" srcId="{EEEDE0C5-315F-4136-A2DA-4ADF36B8764F}" destId="{CDEDFA0E-8F96-49ED-B57E-95FD8095BF6A}" srcOrd="4" destOrd="0" parTransId="{FCEE5B57-3C31-4EA8-8C5A-C066EA2742FC}" sibTransId="{25998D79-457B-42E3-8148-34E2C717F87A}"/>
    <dgm:cxn modelId="{36445BC9-8283-45D7-9EC4-8C4216820157}" srcId="{7BC5867F-B66D-4830-859E-0DFB152F6F04}" destId="{C9B2E36A-384F-4E51-A035-7165A6E96CD6}" srcOrd="1" destOrd="0" parTransId="{9BB43E65-402C-4119-90D4-8C1B3B1DA753}" sibTransId="{D4B52B9C-6F52-49F4-8B23-87F6700E4DF8}"/>
    <dgm:cxn modelId="{A6817E9B-154B-45C9-9807-7DD6D669D3A4}" srcId="{EEEDE0C5-315F-4136-A2DA-4ADF36B8764F}" destId="{D8562DC9-C3E6-4FBB-9008-927A4EF41A6D}" srcOrd="1" destOrd="0" parTransId="{DDF3E4EF-086F-4CC4-8BC4-B3030FD1D182}" sibTransId="{F8D17857-B9F8-498C-851D-8448A9480BC1}"/>
    <dgm:cxn modelId="{03BA3107-6CE9-42FA-BF58-F419104B179A}" type="presOf" srcId="{9A5F7AAB-533F-4D06-9CAE-28BE44C71B49}" destId="{43DF1190-9B39-4F5A-9DBD-AB173F497850}" srcOrd="0" destOrd="1" presId="urn:microsoft.com/office/officeart/2005/8/layout/hList1"/>
    <dgm:cxn modelId="{12ADBF9E-9F49-443B-9B82-4E42688C35C2}" srcId="{BB868ACB-7476-4566-9B2D-273F9B232235}" destId="{9BED7F76-7B85-4416-B623-1AE197951C58}" srcOrd="3" destOrd="0" parTransId="{AC43A3A2-E34E-445F-95B4-778CB5B1448E}" sibTransId="{7B31B148-DA1C-4B72-8810-CE1AECAFCE8D}"/>
    <dgm:cxn modelId="{340F6C5C-CB0F-4326-A581-82DDAD41F07B}" type="presOf" srcId="{FAC4C293-7080-4FBC-B249-7A38CBC36183}" destId="{8CC7A1AD-2C67-4F26-BDCE-317474E4768B}" srcOrd="0" destOrd="0" presId="urn:microsoft.com/office/officeart/2005/8/layout/hList1"/>
    <dgm:cxn modelId="{3E338746-A099-495E-B581-BD0B136AEDDB}" type="presOf" srcId="{0A683C9F-9DD1-4ACC-A6A7-E33F38A47323}" destId="{B7BE291E-B0DF-43A3-85B2-BA7CD40F788A}" srcOrd="0" destOrd="3" presId="urn:microsoft.com/office/officeart/2005/8/layout/hList1"/>
    <dgm:cxn modelId="{713D0631-DC0A-4F8B-BEED-5A2A4DB33A7F}" type="presOf" srcId="{BA852A8A-35B6-4533-AFD5-B9D34455E816}" destId="{B7BE291E-B0DF-43A3-85B2-BA7CD40F788A}" srcOrd="0" destOrd="4" presId="urn:microsoft.com/office/officeart/2005/8/layout/hList1"/>
    <dgm:cxn modelId="{A0C5E6E7-E971-4C06-A823-49DC6BF5BF08}" type="presOf" srcId="{6655E259-159A-4B98-A292-DEB92AB75BE4}" destId="{43DF1190-9B39-4F5A-9DBD-AB173F497850}" srcOrd="0" destOrd="4" presId="urn:microsoft.com/office/officeart/2005/8/layout/hList1"/>
    <dgm:cxn modelId="{F873A4BB-EEB5-43B6-B307-A4D65F976766}" srcId="{7BC5867F-B66D-4830-859E-0DFB152F6F04}" destId="{CEAB4CC0-D750-45A0-8201-B4D350010F6D}" srcOrd="2" destOrd="0" parTransId="{08490086-F552-46E5-9AED-7B8BB53F1914}" sibTransId="{1E478CEA-60E4-467D-9A47-91800844FE4C}"/>
    <dgm:cxn modelId="{A908C15B-815F-4AE9-9F1D-8A4EC2A35CA6}" srcId="{BB868ACB-7476-4566-9B2D-273F9B232235}" destId="{21277816-CCA8-4FDA-A59E-C2A1F711FE60}" srcOrd="2" destOrd="0" parTransId="{A476C0E2-8539-40BB-A4E3-23828A7750D6}" sibTransId="{80B4C85C-902D-4D0E-87EF-1EC665D757DB}"/>
    <dgm:cxn modelId="{E6469FF9-9EC4-4F35-B524-7AE2612285B3}" type="presParOf" srcId="{B3E24043-02D5-4572-8A04-15C542645798}" destId="{9B47012D-CA3A-427D-8832-B1FA65FF6116}" srcOrd="0" destOrd="0" presId="urn:microsoft.com/office/officeart/2005/8/layout/hList1"/>
    <dgm:cxn modelId="{B9C95185-FABD-4398-A034-D982F38A0547}" type="presParOf" srcId="{9B47012D-CA3A-427D-8832-B1FA65FF6116}" destId="{87C33CFA-DB4F-4A5A-A820-370B7F04DF4E}" srcOrd="0" destOrd="0" presId="urn:microsoft.com/office/officeart/2005/8/layout/hList1"/>
    <dgm:cxn modelId="{121B2D29-5C5B-494C-A8B5-131BC8496189}" type="presParOf" srcId="{9B47012D-CA3A-427D-8832-B1FA65FF6116}" destId="{8CC7A1AD-2C67-4F26-BDCE-317474E4768B}" srcOrd="1" destOrd="0" presId="urn:microsoft.com/office/officeart/2005/8/layout/hList1"/>
    <dgm:cxn modelId="{9113A366-BF43-447E-B5CC-1B871A3649AB}" type="presParOf" srcId="{B3E24043-02D5-4572-8A04-15C542645798}" destId="{5A765D11-5551-49A7-B848-9E56150EF665}" srcOrd="1" destOrd="0" presId="urn:microsoft.com/office/officeart/2005/8/layout/hList1"/>
    <dgm:cxn modelId="{6457690A-BE12-44B9-83FC-78D63E6E2C9D}" type="presParOf" srcId="{B3E24043-02D5-4572-8A04-15C542645798}" destId="{F51F7F1C-D228-4792-936A-FF3D0F29BDCF}" srcOrd="2" destOrd="0" presId="urn:microsoft.com/office/officeart/2005/8/layout/hList1"/>
    <dgm:cxn modelId="{CE896E13-B4D6-414C-A535-A881AF6D125B}" type="presParOf" srcId="{F51F7F1C-D228-4792-936A-FF3D0F29BDCF}" destId="{BE6C9393-8CA5-481F-8589-F8FD06BFD309}" srcOrd="0" destOrd="0" presId="urn:microsoft.com/office/officeart/2005/8/layout/hList1"/>
    <dgm:cxn modelId="{7847A9AE-CD70-4746-81D3-1D1980A5F211}" type="presParOf" srcId="{F51F7F1C-D228-4792-936A-FF3D0F29BDCF}" destId="{43DF1190-9B39-4F5A-9DBD-AB173F497850}" srcOrd="1" destOrd="0" presId="urn:microsoft.com/office/officeart/2005/8/layout/hList1"/>
    <dgm:cxn modelId="{14E8726B-F550-43AE-BAA8-160E9795FACC}" type="presParOf" srcId="{B3E24043-02D5-4572-8A04-15C542645798}" destId="{BBC7C390-5E45-4294-9BA2-C09389405050}" srcOrd="3" destOrd="0" presId="urn:microsoft.com/office/officeart/2005/8/layout/hList1"/>
    <dgm:cxn modelId="{B69C5820-CD81-4CD3-AD67-A4CBCEE83866}" type="presParOf" srcId="{B3E24043-02D5-4572-8A04-15C542645798}" destId="{43B34B6E-8367-4F96-99A2-CA8739A24022}" srcOrd="4" destOrd="0" presId="urn:microsoft.com/office/officeart/2005/8/layout/hList1"/>
    <dgm:cxn modelId="{C203C783-1A05-447F-9A12-09000B98A059}" type="presParOf" srcId="{43B34B6E-8367-4F96-99A2-CA8739A24022}" destId="{D78BED14-5EF5-4BEA-875B-3A2E19F83CCA}" srcOrd="0" destOrd="0" presId="urn:microsoft.com/office/officeart/2005/8/layout/hList1"/>
    <dgm:cxn modelId="{0CC29A22-4113-416B-88E5-A3F6FAB2FACB}" type="presParOf" srcId="{43B34B6E-8367-4F96-99A2-CA8739A24022}" destId="{B7BE291E-B0DF-43A3-85B2-BA7CD40F788A}" srcOrd="1" destOrd="0" presId="urn:microsoft.com/office/officeart/2005/8/layout/hList1"/>
    <dgm:cxn modelId="{0E317F2B-B43D-4C72-9203-EABF04A08025}" type="presParOf" srcId="{B3E24043-02D5-4572-8A04-15C542645798}" destId="{177E4FB8-3DA1-4862-BA78-3CA6FA0ADE77}" srcOrd="5" destOrd="0" presId="urn:microsoft.com/office/officeart/2005/8/layout/hList1"/>
    <dgm:cxn modelId="{C87ABD10-A2B7-4C84-A419-66B2357F4FD6}" type="presParOf" srcId="{B3E24043-02D5-4572-8A04-15C542645798}" destId="{EC24C2F3-7056-436B-8210-60EC9C51AED4}" srcOrd="6" destOrd="0" presId="urn:microsoft.com/office/officeart/2005/8/layout/hList1"/>
    <dgm:cxn modelId="{FCB5C91E-E0EA-4520-94D6-7691CBC92807}" type="presParOf" srcId="{EC24C2F3-7056-436B-8210-60EC9C51AED4}" destId="{5DE62EB2-25E4-499D-9C88-975B3DC9EF1A}" srcOrd="0" destOrd="0" presId="urn:microsoft.com/office/officeart/2005/8/layout/hList1"/>
    <dgm:cxn modelId="{8519D92A-6F27-4F22-AC8A-B649FA58CD74}" type="presParOf" srcId="{EC24C2F3-7056-436B-8210-60EC9C51AED4}" destId="{181E8833-2573-489E-A3CE-0878A2EBBB5D}"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3996D87-0121-4CE8-A840-6319F1C1FEB8}">
      <dsp:nvSpPr>
        <dsp:cNvPr id="0" name=""/>
        <dsp:cNvSpPr/>
      </dsp:nvSpPr>
      <dsp:spPr>
        <a:xfrm>
          <a:off x="2232" y="0"/>
          <a:ext cx="1986855" cy="335279"/>
        </a:xfrm>
        <a:prstGeom prst="chevron">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26670" rIns="26670" bIns="26670" numCol="1" spcCol="1270" anchor="ctr" anchorCtr="0">
          <a:noAutofit/>
        </a:bodyPr>
        <a:lstStyle/>
        <a:p>
          <a:pPr lvl="0" algn="ctr" defTabSz="889000">
            <a:lnSpc>
              <a:spcPct val="90000"/>
            </a:lnSpc>
            <a:spcBef>
              <a:spcPct val="0"/>
            </a:spcBef>
            <a:spcAft>
              <a:spcPct val="35000"/>
            </a:spcAft>
          </a:pPr>
          <a:r>
            <a:rPr lang="en-US" sz="2000" kern="1200" dirty="0"/>
            <a:t>Connection</a:t>
          </a:r>
        </a:p>
      </dsp:txBody>
      <dsp:txXfrm>
        <a:off x="169872" y="0"/>
        <a:ext cx="1651576" cy="335279"/>
      </dsp:txXfrm>
    </dsp:sp>
    <dsp:sp modelId="{0CD97961-45ED-4461-8D3B-B7793C9569A7}">
      <dsp:nvSpPr>
        <dsp:cNvPr id="0" name=""/>
        <dsp:cNvSpPr/>
      </dsp:nvSpPr>
      <dsp:spPr>
        <a:xfrm>
          <a:off x="1790402" y="0"/>
          <a:ext cx="1986855" cy="335279"/>
        </a:xfrm>
        <a:prstGeom prst="chevron">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26670" rIns="26670" bIns="26670" numCol="1" spcCol="1270" anchor="ctr" anchorCtr="0">
          <a:noAutofit/>
        </a:bodyPr>
        <a:lstStyle/>
        <a:p>
          <a:pPr lvl="0" algn="ctr" defTabSz="889000">
            <a:lnSpc>
              <a:spcPct val="90000"/>
            </a:lnSpc>
            <a:spcBef>
              <a:spcPct val="0"/>
            </a:spcBef>
            <a:spcAft>
              <a:spcPct val="35000"/>
            </a:spcAft>
          </a:pPr>
          <a:r>
            <a:rPr lang="en-US" sz="2000" kern="1200"/>
            <a:t>Entry</a:t>
          </a:r>
        </a:p>
      </dsp:txBody>
      <dsp:txXfrm>
        <a:off x="1958042" y="0"/>
        <a:ext cx="1651576" cy="335279"/>
      </dsp:txXfrm>
    </dsp:sp>
    <dsp:sp modelId="{68B1FD6D-26C5-4D46-99CA-47038AE6C9D0}">
      <dsp:nvSpPr>
        <dsp:cNvPr id="0" name=""/>
        <dsp:cNvSpPr/>
      </dsp:nvSpPr>
      <dsp:spPr>
        <a:xfrm>
          <a:off x="3578572" y="0"/>
          <a:ext cx="1986855" cy="335279"/>
        </a:xfrm>
        <a:prstGeom prst="chevron">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26670" rIns="26670" bIns="26670" numCol="1" spcCol="1270" anchor="ctr" anchorCtr="0">
          <a:noAutofit/>
        </a:bodyPr>
        <a:lstStyle/>
        <a:p>
          <a:pPr lvl="0" algn="ctr" defTabSz="889000">
            <a:lnSpc>
              <a:spcPct val="90000"/>
            </a:lnSpc>
            <a:spcBef>
              <a:spcPct val="0"/>
            </a:spcBef>
            <a:spcAft>
              <a:spcPct val="35000"/>
            </a:spcAft>
          </a:pPr>
          <a:r>
            <a:rPr lang="en-US" sz="2000" kern="1200"/>
            <a:t>Progress</a:t>
          </a:r>
        </a:p>
      </dsp:txBody>
      <dsp:txXfrm>
        <a:off x="3746212" y="0"/>
        <a:ext cx="1651576" cy="335279"/>
      </dsp:txXfrm>
    </dsp:sp>
    <dsp:sp modelId="{1656AEED-6DBC-47F7-A4D7-A784D0D1E9D4}">
      <dsp:nvSpPr>
        <dsp:cNvPr id="0" name=""/>
        <dsp:cNvSpPr/>
      </dsp:nvSpPr>
      <dsp:spPr>
        <a:xfrm>
          <a:off x="5366742" y="0"/>
          <a:ext cx="1986855" cy="335279"/>
        </a:xfrm>
        <a:prstGeom prst="chevron">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26670" rIns="26670" bIns="26670" numCol="1" spcCol="1270" anchor="ctr" anchorCtr="0">
          <a:noAutofit/>
        </a:bodyPr>
        <a:lstStyle/>
        <a:p>
          <a:pPr lvl="0" algn="ctr" defTabSz="889000">
            <a:lnSpc>
              <a:spcPct val="90000"/>
            </a:lnSpc>
            <a:spcBef>
              <a:spcPct val="0"/>
            </a:spcBef>
            <a:spcAft>
              <a:spcPct val="35000"/>
            </a:spcAft>
          </a:pPr>
          <a:r>
            <a:rPr lang="en-US" sz="2000" kern="1200" dirty="0"/>
            <a:t>Completion</a:t>
          </a:r>
        </a:p>
      </dsp:txBody>
      <dsp:txXfrm>
        <a:off x="5534382" y="0"/>
        <a:ext cx="1651576" cy="335279"/>
      </dsp:txXfrm>
    </dsp:sp>
    <dsp:sp modelId="{BCC1B4DC-71B0-4CA4-B60E-6E7F7AF176B7}">
      <dsp:nvSpPr>
        <dsp:cNvPr id="0" name=""/>
        <dsp:cNvSpPr/>
      </dsp:nvSpPr>
      <dsp:spPr>
        <a:xfrm>
          <a:off x="7154912" y="0"/>
          <a:ext cx="1986855" cy="335279"/>
        </a:xfrm>
        <a:prstGeom prst="chevron">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26670" rIns="26670" bIns="26670" numCol="1" spcCol="1270" anchor="ctr" anchorCtr="0">
          <a:noAutofit/>
        </a:bodyPr>
        <a:lstStyle/>
        <a:p>
          <a:pPr lvl="0" algn="ctr" defTabSz="889000">
            <a:lnSpc>
              <a:spcPct val="90000"/>
            </a:lnSpc>
            <a:spcBef>
              <a:spcPct val="0"/>
            </a:spcBef>
            <a:spcAft>
              <a:spcPct val="35000"/>
            </a:spcAft>
          </a:pPr>
          <a:r>
            <a:rPr lang="en-US" sz="2000" kern="1200" dirty="0" smtClean="0"/>
            <a:t>Career</a:t>
          </a:r>
          <a:endParaRPr lang="en-US" sz="2000" kern="1200" dirty="0"/>
        </a:p>
      </dsp:txBody>
      <dsp:txXfrm>
        <a:off x="7322552" y="0"/>
        <a:ext cx="1651576" cy="33527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3996D87-0121-4CE8-A840-6319F1C1FEB8}">
      <dsp:nvSpPr>
        <dsp:cNvPr id="0" name=""/>
        <dsp:cNvSpPr/>
      </dsp:nvSpPr>
      <dsp:spPr>
        <a:xfrm>
          <a:off x="2232" y="0"/>
          <a:ext cx="1986855" cy="335279"/>
        </a:xfrm>
        <a:prstGeom prst="chevron">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26670" rIns="26670" bIns="26670" numCol="1" spcCol="1270" anchor="ctr" anchorCtr="0">
          <a:noAutofit/>
        </a:bodyPr>
        <a:lstStyle/>
        <a:p>
          <a:pPr lvl="0" algn="ctr" defTabSz="889000">
            <a:lnSpc>
              <a:spcPct val="90000"/>
            </a:lnSpc>
            <a:spcBef>
              <a:spcPct val="0"/>
            </a:spcBef>
            <a:spcAft>
              <a:spcPct val="35000"/>
            </a:spcAft>
          </a:pPr>
          <a:r>
            <a:rPr lang="en-US" sz="2000" kern="1200" dirty="0"/>
            <a:t>Connection</a:t>
          </a:r>
        </a:p>
      </dsp:txBody>
      <dsp:txXfrm>
        <a:off x="169872" y="0"/>
        <a:ext cx="1651576" cy="335279"/>
      </dsp:txXfrm>
    </dsp:sp>
    <dsp:sp modelId="{0CD97961-45ED-4461-8D3B-B7793C9569A7}">
      <dsp:nvSpPr>
        <dsp:cNvPr id="0" name=""/>
        <dsp:cNvSpPr/>
      </dsp:nvSpPr>
      <dsp:spPr>
        <a:xfrm>
          <a:off x="1790402" y="0"/>
          <a:ext cx="1986855" cy="335279"/>
        </a:xfrm>
        <a:prstGeom prst="chevron">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26670" rIns="26670" bIns="26670" numCol="1" spcCol="1270" anchor="ctr" anchorCtr="0">
          <a:noAutofit/>
        </a:bodyPr>
        <a:lstStyle/>
        <a:p>
          <a:pPr lvl="0" algn="ctr" defTabSz="889000">
            <a:lnSpc>
              <a:spcPct val="90000"/>
            </a:lnSpc>
            <a:spcBef>
              <a:spcPct val="0"/>
            </a:spcBef>
            <a:spcAft>
              <a:spcPct val="35000"/>
            </a:spcAft>
          </a:pPr>
          <a:r>
            <a:rPr lang="en-US" sz="2000" kern="1200"/>
            <a:t>Entry</a:t>
          </a:r>
        </a:p>
      </dsp:txBody>
      <dsp:txXfrm>
        <a:off x="1958042" y="0"/>
        <a:ext cx="1651576" cy="335279"/>
      </dsp:txXfrm>
    </dsp:sp>
    <dsp:sp modelId="{68B1FD6D-26C5-4D46-99CA-47038AE6C9D0}">
      <dsp:nvSpPr>
        <dsp:cNvPr id="0" name=""/>
        <dsp:cNvSpPr/>
      </dsp:nvSpPr>
      <dsp:spPr>
        <a:xfrm>
          <a:off x="3578572" y="0"/>
          <a:ext cx="1986855" cy="335279"/>
        </a:xfrm>
        <a:prstGeom prst="chevron">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26670" rIns="26670" bIns="26670" numCol="1" spcCol="1270" anchor="ctr" anchorCtr="0">
          <a:noAutofit/>
        </a:bodyPr>
        <a:lstStyle/>
        <a:p>
          <a:pPr lvl="0" algn="ctr" defTabSz="889000">
            <a:lnSpc>
              <a:spcPct val="90000"/>
            </a:lnSpc>
            <a:spcBef>
              <a:spcPct val="0"/>
            </a:spcBef>
            <a:spcAft>
              <a:spcPct val="35000"/>
            </a:spcAft>
          </a:pPr>
          <a:r>
            <a:rPr lang="en-US" sz="2000" kern="1200"/>
            <a:t>Progress</a:t>
          </a:r>
        </a:p>
      </dsp:txBody>
      <dsp:txXfrm>
        <a:off x="3746212" y="0"/>
        <a:ext cx="1651576" cy="335279"/>
      </dsp:txXfrm>
    </dsp:sp>
    <dsp:sp modelId="{1656AEED-6DBC-47F7-A4D7-A784D0D1E9D4}">
      <dsp:nvSpPr>
        <dsp:cNvPr id="0" name=""/>
        <dsp:cNvSpPr/>
      </dsp:nvSpPr>
      <dsp:spPr>
        <a:xfrm>
          <a:off x="5366742" y="0"/>
          <a:ext cx="1986855" cy="335279"/>
        </a:xfrm>
        <a:prstGeom prst="chevron">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26670" rIns="26670" bIns="26670" numCol="1" spcCol="1270" anchor="ctr" anchorCtr="0">
          <a:noAutofit/>
        </a:bodyPr>
        <a:lstStyle/>
        <a:p>
          <a:pPr lvl="0" algn="ctr" defTabSz="889000">
            <a:lnSpc>
              <a:spcPct val="90000"/>
            </a:lnSpc>
            <a:spcBef>
              <a:spcPct val="0"/>
            </a:spcBef>
            <a:spcAft>
              <a:spcPct val="35000"/>
            </a:spcAft>
          </a:pPr>
          <a:r>
            <a:rPr lang="en-US" sz="2000" kern="1200" dirty="0"/>
            <a:t>Completion</a:t>
          </a:r>
        </a:p>
      </dsp:txBody>
      <dsp:txXfrm>
        <a:off x="5534382" y="0"/>
        <a:ext cx="1651576" cy="335279"/>
      </dsp:txXfrm>
    </dsp:sp>
    <dsp:sp modelId="{BCC1B4DC-71B0-4CA4-B60E-6E7F7AF176B7}">
      <dsp:nvSpPr>
        <dsp:cNvPr id="0" name=""/>
        <dsp:cNvSpPr/>
      </dsp:nvSpPr>
      <dsp:spPr>
        <a:xfrm>
          <a:off x="7154912" y="0"/>
          <a:ext cx="1986855" cy="335279"/>
        </a:xfrm>
        <a:prstGeom prst="chevron">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26670" rIns="26670" bIns="26670" numCol="1" spcCol="1270" anchor="ctr" anchorCtr="0">
          <a:noAutofit/>
        </a:bodyPr>
        <a:lstStyle/>
        <a:p>
          <a:pPr lvl="0" algn="ctr" defTabSz="889000">
            <a:lnSpc>
              <a:spcPct val="90000"/>
            </a:lnSpc>
            <a:spcBef>
              <a:spcPct val="0"/>
            </a:spcBef>
            <a:spcAft>
              <a:spcPct val="35000"/>
            </a:spcAft>
          </a:pPr>
          <a:r>
            <a:rPr lang="en-US" sz="2000" kern="1200" dirty="0" smtClean="0"/>
            <a:t>Career</a:t>
          </a:r>
          <a:endParaRPr lang="en-US" sz="2000" kern="1200" dirty="0"/>
        </a:p>
      </dsp:txBody>
      <dsp:txXfrm>
        <a:off x="7322552" y="0"/>
        <a:ext cx="1651576" cy="33527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3996D87-0121-4CE8-A840-6319F1C1FEB8}">
      <dsp:nvSpPr>
        <dsp:cNvPr id="0" name=""/>
        <dsp:cNvSpPr/>
      </dsp:nvSpPr>
      <dsp:spPr>
        <a:xfrm>
          <a:off x="2232" y="0"/>
          <a:ext cx="1986855" cy="335279"/>
        </a:xfrm>
        <a:prstGeom prst="chevron">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26670" rIns="26670" bIns="26670" numCol="1" spcCol="1270" anchor="ctr" anchorCtr="0">
          <a:noAutofit/>
        </a:bodyPr>
        <a:lstStyle/>
        <a:p>
          <a:pPr lvl="0" algn="ctr" defTabSz="889000">
            <a:lnSpc>
              <a:spcPct val="90000"/>
            </a:lnSpc>
            <a:spcBef>
              <a:spcPct val="0"/>
            </a:spcBef>
            <a:spcAft>
              <a:spcPct val="35000"/>
            </a:spcAft>
          </a:pPr>
          <a:r>
            <a:rPr lang="en-US" sz="2000" kern="1200" dirty="0"/>
            <a:t>Connection</a:t>
          </a:r>
        </a:p>
      </dsp:txBody>
      <dsp:txXfrm>
        <a:off x="169872" y="0"/>
        <a:ext cx="1651576" cy="335279"/>
      </dsp:txXfrm>
    </dsp:sp>
    <dsp:sp modelId="{0CD97961-45ED-4461-8D3B-B7793C9569A7}">
      <dsp:nvSpPr>
        <dsp:cNvPr id="0" name=""/>
        <dsp:cNvSpPr/>
      </dsp:nvSpPr>
      <dsp:spPr>
        <a:xfrm>
          <a:off x="1790402" y="0"/>
          <a:ext cx="1986855" cy="335279"/>
        </a:xfrm>
        <a:prstGeom prst="chevron">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26670" rIns="26670" bIns="26670" numCol="1" spcCol="1270" anchor="ctr" anchorCtr="0">
          <a:noAutofit/>
        </a:bodyPr>
        <a:lstStyle/>
        <a:p>
          <a:pPr lvl="0" algn="ctr" defTabSz="889000">
            <a:lnSpc>
              <a:spcPct val="90000"/>
            </a:lnSpc>
            <a:spcBef>
              <a:spcPct val="0"/>
            </a:spcBef>
            <a:spcAft>
              <a:spcPct val="35000"/>
            </a:spcAft>
          </a:pPr>
          <a:r>
            <a:rPr lang="en-US" sz="2000" kern="1200"/>
            <a:t>Entry</a:t>
          </a:r>
        </a:p>
      </dsp:txBody>
      <dsp:txXfrm>
        <a:off x="1958042" y="0"/>
        <a:ext cx="1651576" cy="335279"/>
      </dsp:txXfrm>
    </dsp:sp>
    <dsp:sp modelId="{68B1FD6D-26C5-4D46-99CA-47038AE6C9D0}">
      <dsp:nvSpPr>
        <dsp:cNvPr id="0" name=""/>
        <dsp:cNvSpPr/>
      </dsp:nvSpPr>
      <dsp:spPr>
        <a:xfrm>
          <a:off x="3578572" y="0"/>
          <a:ext cx="1986855" cy="335279"/>
        </a:xfrm>
        <a:prstGeom prst="chevron">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26670" rIns="26670" bIns="26670" numCol="1" spcCol="1270" anchor="ctr" anchorCtr="0">
          <a:noAutofit/>
        </a:bodyPr>
        <a:lstStyle/>
        <a:p>
          <a:pPr lvl="0" algn="ctr" defTabSz="889000">
            <a:lnSpc>
              <a:spcPct val="90000"/>
            </a:lnSpc>
            <a:spcBef>
              <a:spcPct val="0"/>
            </a:spcBef>
            <a:spcAft>
              <a:spcPct val="35000"/>
            </a:spcAft>
          </a:pPr>
          <a:r>
            <a:rPr lang="en-US" sz="2000" kern="1200"/>
            <a:t>Progress</a:t>
          </a:r>
        </a:p>
      </dsp:txBody>
      <dsp:txXfrm>
        <a:off x="3746212" y="0"/>
        <a:ext cx="1651576" cy="335279"/>
      </dsp:txXfrm>
    </dsp:sp>
    <dsp:sp modelId="{1656AEED-6DBC-47F7-A4D7-A784D0D1E9D4}">
      <dsp:nvSpPr>
        <dsp:cNvPr id="0" name=""/>
        <dsp:cNvSpPr/>
      </dsp:nvSpPr>
      <dsp:spPr>
        <a:xfrm>
          <a:off x="5366742" y="0"/>
          <a:ext cx="1986855" cy="335279"/>
        </a:xfrm>
        <a:prstGeom prst="chevron">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26670" rIns="26670" bIns="26670" numCol="1" spcCol="1270" anchor="ctr" anchorCtr="0">
          <a:noAutofit/>
        </a:bodyPr>
        <a:lstStyle/>
        <a:p>
          <a:pPr lvl="0" algn="ctr" defTabSz="889000">
            <a:lnSpc>
              <a:spcPct val="90000"/>
            </a:lnSpc>
            <a:spcBef>
              <a:spcPct val="0"/>
            </a:spcBef>
            <a:spcAft>
              <a:spcPct val="35000"/>
            </a:spcAft>
          </a:pPr>
          <a:r>
            <a:rPr lang="en-US" sz="2000" kern="1200" dirty="0"/>
            <a:t>Completion</a:t>
          </a:r>
        </a:p>
      </dsp:txBody>
      <dsp:txXfrm>
        <a:off x="5534382" y="0"/>
        <a:ext cx="1651576" cy="335279"/>
      </dsp:txXfrm>
    </dsp:sp>
    <dsp:sp modelId="{BCC1B4DC-71B0-4CA4-B60E-6E7F7AF176B7}">
      <dsp:nvSpPr>
        <dsp:cNvPr id="0" name=""/>
        <dsp:cNvSpPr/>
      </dsp:nvSpPr>
      <dsp:spPr>
        <a:xfrm>
          <a:off x="7154912" y="0"/>
          <a:ext cx="1986855" cy="335279"/>
        </a:xfrm>
        <a:prstGeom prst="chevron">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26670" rIns="26670" bIns="26670" numCol="1" spcCol="1270" anchor="ctr" anchorCtr="0">
          <a:noAutofit/>
        </a:bodyPr>
        <a:lstStyle/>
        <a:p>
          <a:pPr lvl="0" algn="ctr" defTabSz="889000">
            <a:lnSpc>
              <a:spcPct val="90000"/>
            </a:lnSpc>
            <a:spcBef>
              <a:spcPct val="0"/>
            </a:spcBef>
            <a:spcAft>
              <a:spcPct val="35000"/>
            </a:spcAft>
          </a:pPr>
          <a:r>
            <a:rPr lang="en-US" sz="2000" kern="1200" dirty="0" smtClean="0"/>
            <a:t>Career</a:t>
          </a:r>
          <a:endParaRPr lang="en-US" sz="2000" kern="1200" dirty="0"/>
        </a:p>
      </dsp:txBody>
      <dsp:txXfrm>
        <a:off x="7322552" y="0"/>
        <a:ext cx="1651576" cy="335279"/>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DFC4A8F-2ABF-432F-B117-13BB5A0A339A}">
      <dsp:nvSpPr>
        <dsp:cNvPr id="0" name=""/>
        <dsp:cNvSpPr/>
      </dsp:nvSpPr>
      <dsp:spPr>
        <a:xfrm>
          <a:off x="2380505" y="2370"/>
          <a:ext cx="1334988" cy="867742"/>
        </a:xfrm>
        <a:prstGeom prst="roundRect">
          <a:avLst/>
        </a:prstGeom>
        <a:solidFill>
          <a:schemeClr val="tx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b="1" kern="1200" dirty="0" smtClean="0"/>
            <a:t>Academic Affairs</a:t>
          </a:r>
          <a:endParaRPr lang="en-US" sz="1500" b="1" kern="1200" dirty="0"/>
        </a:p>
      </dsp:txBody>
      <dsp:txXfrm>
        <a:off x="2422865" y="44730"/>
        <a:ext cx="1250268" cy="783022"/>
      </dsp:txXfrm>
    </dsp:sp>
    <dsp:sp modelId="{4A520378-7050-4783-8A1F-D90E16C3091E}">
      <dsp:nvSpPr>
        <dsp:cNvPr id="0" name=""/>
        <dsp:cNvSpPr/>
      </dsp:nvSpPr>
      <dsp:spPr>
        <a:xfrm>
          <a:off x="1315405" y="436241"/>
          <a:ext cx="3465188" cy="3465188"/>
        </a:xfrm>
        <a:custGeom>
          <a:avLst/>
          <a:gdLst/>
          <a:ahLst/>
          <a:cxnLst/>
          <a:rect l="0" t="0" r="0" b="0"/>
          <a:pathLst>
            <a:path>
              <a:moveTo>
                <a:pt x="2409246" y="137594"/>
              </a:moveTo>
              <a:arcTo wR="1732594" hR="1732594" stAng="17579295" swAng="1959991"/>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1E431A69-A2B4-4303-931F-770AFC9081AF}">
      <dsp:nvSpPr>
        <dsp:cNvPr id="0" name=""/>
        <dsp:cNvSpPr/>
      </dsp:nvSpPr>
      <dsp:spPr>
        <a:xfrm>
          <a:off x="4028301" y="1199563"/>
          <a:ext cx="1334988" cy="867742"/>
        </a:xfrm>
        <a:prstGeom prst="roundRect">
          <a:avLst/>
        </a:prstGeom>
        <a:solidFill>
          <a:schemeClr val="tx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b="1" kern="1200" dirty="0" smtClean="0"/>
            <a:t>Student Affairs</a:t>
          </a:r>
          <a:endParaRPr lang="en-US" sz="1500" b="1" kern="1200" dirty="0"/>
        </a:p>
      </dsp:txBody>
      <dsp:txXfrm>
        <a:off x="4070661" y="1241923"/>
        <a:ext cx="1250268" cy="783022"/>
      </dsp:txXfrm>
    </dsp:sp>
    <dsp:sp modelId="{A045099F-52EB-4A3E-9DBB-0FD5C079CD4A}">
      <dsp:nvSpPr>
        <dsp:cNvPr id="0" name=""/>
        <dsp:cNvSpPr/>
      </dsp:nvSpPr>
      <dsp:spPr>
        <a:xfrm>
          <a:off x="1315405" y="436241"/>
          <a:ext cx="3465188" cy="3465188"/>
        </a:xfrm>
        <a:custGeom>
          <a:avLst/>
          <a:gdLst/>
          <a:ahLst/>
          <a:cxnLst/>
          <a:rect l="0" t="0" r="0" b="0"/>
          <a:pathLst>
            <a:path>
              <a:moveTo>
                <a:pt x="3462825" y="1642133"/>
              </a:moveTo>
              <a:arcTo wR="1732594" hR="1732594" stAng="21420430" swAng="2195114"/>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5EC76E6B-3164-4930-9A23-05749B6C1006}">
      <dsp:nvSpPr>
        <dsp:cNvPr id="0" name=""/>
        <dsp:cNvSpPr/>
      </dsp:nvSpPr>
      <dsp:spPr>
        <a:xfrm>
          <a:off x="3398899" y="3136663"/>
          <a:ext cx="1334988" cy="867742"/>
        </a:xfrm>
        <a:prstGeom prst="roundRect">
          <a:avLst/>
        </a:prstGeom>
        <a:solidFill>
          <a:schemeClr val="tx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b="1" kern="1200" dirty="0" smtClean="0"/>
            <a:t>Finance</a:t>
          </a:r>
          <a:endParaRPr lang="en-US" sz="1500" b="1" kern="1200" dirty="0"/>
        </a:p>
      </dsp:txBody>
      <dsp:txXfrm>
        <a:off x="3441259" y="3179023"/>
        <a:ext cx="1250268" cy="783022"/>
      </dsp:txXfrm>
    </dsp:sp>
    <dsp:sp modelId="{3699BE75-4EF5-4E30-9C3C-68F1FCAC294C}">
      <dsp:nvSpPr>
        <dsp:cNvPr id="0" name=""/>
        <dsp:cNvSpPr/>
      </dsp:nvSpPr>
      <dsp:spPr>
        <a:xfrm>
          <a:off x="1315405" y="436241"/>
          <a:ext cx="3465188" cy="3465188"/>
        </a:xfrm>
        <a:custGeom>
          <a:avLst/>
          <a:gdLst/>
          <a:ahLst/>
          <a:cxnLst/>
          <a:rect l="0" t="0" r="0" b="0"/>
          <a:pathLst>
            <a:path>
              <a:moveTo>
                <a:pt x="2076618" y="3430690"/>
              </a:moveTo>
              <a:arcTo wR="1732594" hR="1732594" stAng="4712834" swAng="1374332"/>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B87660A3-A7E6-49B8-8153-8381FB4B50D1}">
      <dsp:nvSpPr>
        <dsp:cNvPr id="0" name=""/>
        <dsp:cNvSpPr/>
      </dsp:nvSpPr>
      <dsp:spPr>
        <a:xfrm>
          <a:off x="1362112" y="3136663"/>
          <a:ext cx="1334988" cy="867742"/>
        </a:xfrm>
        <a:prstGeom prst="roundRect">
          <a:avLst/>
        </a:prstGeom>
        <a:solidFill>
          <a:schemeClr val="tx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b="1" kern="1200" dirty="0" smtClean="0"/>
            <a:t>Information Services and Planning</a:t>
          </a:r>
          <a:endParaRPr lang="en-US" sz="1500" b="1" kern="1200" dirty="0"/>
        </a:p>
      </dsp:txBody>
      <dsp:txXfrm>
        <a:off x="1404472" y="3179023"/>
        <a:ext cx="1250268" cy="783022"/>
      </dsp:txXfrm>
    </dsp:sp>
    <dsp:sp modelId="{410E0751-313A-4453-969D-308C825AAB8A}">
      <dsp:nvSpPr>
        <dsp:cNvPr id="0" name=""/>
        <dsp:cNvSpPr/>
      </dsp:nvSpPr>
      <dsp:spPr>
        <a:xfrm>
          <a:off x="1315405" y="436241"/>
          <a:ext cx="3465188" cy="3465188"/>
        </a:xfrm>
        <a:custGeom>
          <a:avLst/>
          <a:gdLst/>
          <a:ahLst/>
          <a:cxnLst/>
          <a:rect l="0" t="0" r="0" b="0"/>
          <a:pathLst>
            <a:path>
              <a:moveTo>
                <a:pt x="289352" y="2691206"/>
              </a:moveTo>
              <a:arcTo wR="1732594" hR="1732594" stAng="8784456" swAng="2195114"/>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09F1EDBA-1E34-4069-8963-C97C3A56ECCC}">
      <dsp:nvSpPr>
        <dsp:cNvPr id="0" name=""/>
        <dsp:cNvSpPr/>
      </dsp:nvSpPr>
      <dsp:spPr>
        <a:xfrm>
          <a:off x="732710" y="1199563"/>
          <a:ext cx="1334988" cy="867742"/>
        </a:xfrm>
        <a:prstGeom prst="roundRect">
          <a:avLst/>
        </a:prstGeom>
        <a:solidFill>
          <a:schemeClr val="tx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b="1" kern="1200" dirty="0" smtClean="0"/>
            <a:t>Partner Schools</a:t>
          </a:r>
          <a:endParaRPr lang="en-US" sz="1500" b="1" kern="1200" dirty="0"/>
        </a:p>
      </dsp:txBody>
      <dsp:txXfrm>
        <a:off x="775070" y="1241923"/>
        <a:ext cx="1250268" cy="783022"/>
      </dsp:txXfrm>
    </dsp:sp>
    <dsp:sp modelId="{253B9693-819E-4D41-A81A-A6DABBC5FD3C}">
      <dsp:nvSpPr>
        <dsp:cNvPr id="0" name=""/>
        <dsp:cNvSpPr/>
      </dsp:nvSpPr>
      <dsp:spPr>
        <a:xfrm>
          <a:off x="1315405" y="436241"/>
          <a:ext cx="3465188" cy="3465188"/>
        </a:xfrm>
        <a:custGeom>
          <a:avLst/>
          <a:gdLst/>
          <a:ahLst/>
          <a:cxnLst/>
          <a:rect l="0" t="0" r="0" b="0"/>
          <a:pathLst>
            <a:path>
              <a:moveTo>
                <a:pt x="302072" y="755102"/>
              </a:moveTo>
              <a:arcTo wR="1732594" hR="1732594" stAng="12860714" swAng="1959991"/>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F0CF43E-3FB5-47A2-8221-3C3483406038}">
      <dsp:nvSpPr>
        <dsp:cNvPr id="0" name=""/>
        <dsp:cNvSpPr/>
      </dsp:nvSpPr>
      <dsp:spPr>
        <a:xfrm>
          <a:off x="223866" y="0"/>
          <a:ext cx="6278641" cy="4114799"/>
        </a:xfrm>
        <a:prstGeom prst="rightArrow">
          <a:avLst/>
        </a:prstGeom>
        <a:solidFill>
          <a:schemeClr val="accent2">
            <a:lumMod val="75000"/>
          </a:schemeClr>
        </a:solidFill>
        <a:ln>
          <a:noFill/>
        </a:ln>
        <a:effectLst/>
        <a:scene3d>
          <a:camera prst="orthographicFront"/>
          <a:lightRig rig="flat" dir="t"/>
        </a:scene3d>
        <a:sp3d z="-190500" extrusionH="12700" prstMaterial="plastic">
          <a:bevelT w="50800" h="50800"/>
        </a:sp3d>
      </dsp:spPr>
      <dsp:style>
        <a:lnRef idx="0">
          <a:scrgbClr r="0" g="0" b="0"/>
        </a:lnRef>
        <a:fillRef idx="3">
          <a:scrgbClr r="0" g="0" b="0"/>
        </a:fillRef>
        <a:effectRef idx="0">
          <a:scrgbClr r="0" g="0" b="0"/>
        </a:effectRef>
        <a:fontRef idx="minor"/>
      </dsp:style>
    </dsp:sp>
    <dsp:sp modelId="{283A050F-25EB-49E0-A6F9-8751DB8283C8}">
      <dsp:nvSpPr>
        <dsp:cNvPr id="0" name=""/>
        <dsp:cNvSpPr/>
      </dsp:nvSpPr>
      <dsp:spPr>
        <a:xfrm>
          <a:off x="0" y="1325887"/>
          <a:ext cx="1801829" cy="1645919"/>
        </a:xfrm>
        <a:prstGeom prst="roundRect">
          <a:avLst/>
        </a:prstGeom>
        <a:gradFill rotWithShape="0">
          <a:gsLst>
            <a:gs pos="0">
              <a:srgbClr val="4BACC6">
                <a:hueOff val="0"/>
                <a:satOff val="0"/>
                <a:lumOff val="0"/>
                <a:alphaOff val="0"/>
              </a:srgbClr>
            </a:gs>
            <a:gs pos="100000">
              <a:srgbClr val="4BACC6">
                <a:hueOff val="0"/>
                <a:satOff val="0"/>
                <a:lumOff val="0"/>
                <a:alphaOff val="0"/>
                <a:shade val="75000"/>
                <a:satMod val="120000"/>
                <a:lumMod val="90000"/>
              </a:srgbClr>
            </a:gs>
          </a:gsLst>
          <a:lin ang="5400000" scaled="0"/>
        </a:gradFill>
        <a:ln>
          <a:noFill/>
        </a:ln>
        <a:effectLst>
          <a:outerShdw blurRad="50800" dist="25400" dir="5400000" rotWithShape="0">
            <a:srgbClr val="000000">
              <a:alpha val="28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b="1" kern="1200" dirty="0" smtClean="0">
              <a:solidFill>
                <a:sysClr val="window" lastClr="FFFFFF"/>
              </a:solidFill>
              <a:latin typeface="Century Gothic"/>
              <a:ea typeface="+mn-ea"/>
              <a:cs typeface="+mn-cs"/>
            </a:rPr>
            <a:t>Connection</a:t>
          </a:r>
          <a:endParaRPr lang="en-US" sz="1800" b="1" kern="1200" dirty="0">
            <a:solidFill>
              <a:sysClr val="window" lastClr="FFFFFF"/>
            </a:solidFill>
            <a:latin typeface="Century Gothic"/>
            <a:ea typeface="+mn-ea"/>
            <a:cs typeface="+mn-cs"/>
          </a:endParaRPr>
        </a:p>
      </dsp:txBody>
      <dsp:txXfrm>
        <a:off x="80347" y="1406234"/>
        <a:ext cx="1641135" cy="1485225"/>
      </dsp:txXfrm>
    </dsp:sp>
    <dsp:sp modelId="{438DDC46-703C-434F-93AF-A410B33F1942}">
      <dsp:nvSpPr>
        <dsp:cNvPr id="0" name=""/>
        <dsp:cNvSpPr/>
      </dsp:nvSpPr>
      <dsp:spPr>
        <a:xfrm>
          <a:off x="2028859" y="1287669"/>
          <a:ext cx="1400142" cy="1645919"/>
        </a:xfrm>
        <a:prstGeom prst="roundRect">
          <a:avLst/>
        </a:prstGeom>
        <a:gradFill rotWithShape="0">
          <a:gsLst>
            <a:gs pos="0">
              <a:srgbClr val="4BACC6">
                <a:hueOff val="-3311292"/>
                <a:satOff val="13270"/>
                <a:lumOff val="2876"/>
                <a:alphaOff val="0"/>
              </a:srgbClr>
            </a:gs>
            <a:gs pos="100000">
              <a:srgbClr val="4BACC6">
                <a:hueOff val="-3311292"/>
                <a:satOff val="13270"/>
                <a:lumOff val="2876"/>
                <a:alphaOff val="0"/>
                <a:shade val="75000"/>
                <a:satMod val="120000"/>
                <a:lumMod val="90000"/>
              </a:srgbClr>
            </a:gs>
          </a:gsLst>
          <a:lin ang="5400000" scaled="0"/>
        </a:gradFill>
        <a:ln>
          <a:noFill/>
        </a:ln>
        <a:effectLst>
          <a:outerShdw blurRad="50800" dist="25400" dir="5400000" rotWithShape="0">
            <a:srgbClr val="000000">
              <a:alpha val="28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b="1" kern="1200" smtClean="0">
              <a:solidFill>
                <a:sysClr val="window" lastClr="FFFFFF"/>
              </a:solidFill>
              <a:latin typeface="Century Gothic"/>
              <a:ea typeface="+mn-ea"/>
              <a:cs typeface="+mn-cs"/>
            </a:rPr>
            <a:t>Entry</a:t>
          </a:r>
          <a:endParaRPr lang="en-US" sz="2000" b="1" kern="1200" dirty="0">
            <a:solidFill>
              <a:sysClr val="window" lastClr="FFFFFF"/>
            </a:solidFill>
            <a:latin typeface="Century Gothic"/>
            <a:ea typeface="+mn-ea"/>
            <a:cs typeface="+mn-cs"/>
          </a:endParaRPr>
        </a:p>
      </dsp:txBody>
      <dsp:txXfrm>
        <a:off x="2097208" y="1356018"/>
        <a:ext cx="1263444" cy="1509221"/>
      </dsp:txXfrm>
    </dsp:sp>
    <dsp:sp modelId="{B49AA5B1-400F-4608-AF97-AD43152E44D2}">
      <dsp:nvSpPr>
        <dsp:cNvPr id="0" name=""/>
        <dsp:cNvSpPr/>
      </dsp:nvSpPr>
      <dsp:spPr>
        <a:xfrm>
          <a:off x="3581400" y="1287669"/>
          <a:ext cx="1571394" cy="1645919"/>
        </a:xfrm>
        <a:prstGeom prst="roundRect">
          <a:avLst/>
        </a:prstGeom>
        <a:gradFill rotWithShape="0">
          <a:gsLst>
            <a:gs pos="0">
              <a:srgbClr val="4BACC6">
                <a:hueOff val="-6622584"/>
                <a:satOff val="26541"/>
                <a:lumOff val="5752"/>
                <a:alphaOff val="0"/>
              </a:srgbClr>
            </a:gs>
            <a:gs pos="100000">
              <a:srgbClr val="4BACC6">
                <a:hueOff val="-6622584"/>
                <a:satOff val="26541"/>
                <a:lumOff val="5752"/>
                <a:alphaOff val="0"/>
                <a:shade val="75000"/>
                <a:satMod val="120000"/>
                <a:lumMod val="90000"/>
              </a:srgbClr>
            </a:gs>
          </a:gsLst>
          <a:lin ang="5400000" scaled="0"/>
        </a:gradFill>
        <a:ln>
          <a:noFill/>
        </a:ln>
        <a:effectLst>
          <a:outerShdw blurRad="50800" dist="25400" dir="5400000" rotWithShape="0">
            <a:srgbClr val="000000">
              <a:alpha val="28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b="1" kern="1200" smtClean="0">
              <a:solidFill>
                <a:sysClr val="window" lastClr="FFFFFF"/>
              </a:solidFill>
              <a:latin typeface="Century Gothic"/>
              <a:ea typeface="+mn-ea"/>
              <a:cs typeface="+mn-cs"/>
            </a:rPr>
            <a:t>Progress</a:t>
          </a:r>
          <a:endParaRPr lang="en-US" sz="2000" b="1" kern="1200" dirty="0">
            <a:solidFill>
              <a:sysClr val="window" lastClr="FFFFFF"/>
            </a:solidFill>
            <a:latin typeface="Century Gothic"/>
            <a:ea typeface="+mn-ea"/>
            <a:cs typeface="+mn-cs"/>
          </a:endParaRPr>
        </a:p>
      </dsp:txBody>
      <dsp:txXfrm>
        <a:off x="3658109" y="1364378"/>
        <a:ext cx="1417976" cy="1492501"/>
      </dsp:txXfrm>
    </dsp:sp>
    <dsp:sp modelId="{3CBB2806-DABC-4477-B1CB-5B85FCE7F044}">
      <dsp:nvSpPr>
        <dsp:cNvPr id="0" name=""/>
        <dsp:cNvSpPr/>
      </dsp:nvSpPr>
      <dsp:spPr>
        <a:xfrm>
          <a:off x="5334001" y="1287669"/>
          <a:ext cx="1912525" cy="1645919"/>
        </a:xfrm>
        <a:prstGeom prst="roundRect">
          <a:avLst/>
        </a:prstGeom>
        <a:gradFill rotWithShape="0">
          <a:gsLst>
            <a:gs pos="0">
              <a:srgbClr val="4BACC6">
                <a:hueOff val="-9933876"/>
                <a:satOff val="39811"/>
                <a:lumOff val="8628"/>
                <a:alphaOff val="0"/>
              </a:srgbClr>
            </a:gs>
            <a:gs pos="100000">
              <a:srgbClr val="4BACC6">
                <a:hueOff val="-9933876"/>
                <a:satOff val="39811"/>
                <a:lumOff val="8628"/>
                <a:alphaOff val="0"/>
                <a:shade val="75000"/>
                <a:satMod val="120000"/>
                <a:lumMod val="90000"/>
              </a:srgbClr>
            </a:gs>
          </a:gsLst>
          <a:lin ang="5400000" scaled="0"/>
        </a:gradFill>
        <a:ln>
          <a:noFill/>
        </a:ln>
        <a:effectLst>
          <a:outerShdw blurRad="50800" dist="25400" dir="5400000" rotWithShape="0">
            <a:srgbClr val="000000">
              <a:alpha val="28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b="1" kern="1200" dirty="0" smtClean="0">
              <a:solidFill>
                <a:sysClr val="window" lastClr="FFFFFF"/>
              </a:solidFill>
              <a:latin typeface="Century Gothic"/>
              <a:ea typeface="+mn-ea"/>
              <a:cs typeface="+mn-cs"/>
            </a:rPr>
            <a:t>Completion</a:t>
          </a:r>
          <a:endParaRPr lang="en-US" sz="1800" b="1" kern="1200" dirty="0">
            <a:solidFill>
              <a:sysClr val="window" lastClr="FFFFFF"/>
            </a:solidFill>
            <a:latin typeface="Century Gothic"/>
            <a:ea typeface="+mn-ea"/>
            <a:cs typeface="+mn-cs"/>
          </a:endParaRPr>
        </a:p>
      </dsp:txBody>
      <dsp:txXfrm>
        <a:off x="5414348" y="1368016"/>
        <a:ext cx="1751831" cy="1485225"/>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7C33CFA-DB4F-4A5A-A820-370B7F04DF4E}">
      <dsp:nvSpPr>
        <dsp:cNvPr id="0" name=""/>
        <dsp:cNvSpPr/>
      </dsp:nvSpPr>
      <dsp:spPr>
        <a:xfrm>
          <a:off x="2778" y="15722"/>
          <a:ext cx="1671004" cy="547200"/>
        </a:xfrm>
        <a:prstGeom prst="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35128" tIns="77216" rIns="135128" bIns="77216" numCol="1" spcCol="1270" anchor="ctr" anchorCtr="0">
          <a:noAutofit/>
        </a:bodyPr>
        <a:lstStyle/>
        <a:p>
          <a:pPr lvl="0" algn="ctr" defTabSz="844550">
            <a:lnSpc>
              <a:spcPct val="90000"/>
            </a:lnSpc>
            <a:spcBef>
              <a:spcPct val="0"/>
            </a:spcBef>
            <a:spcAft>
              <a:spcPct val="35000"/>
            </a:spcAft>
          </a:pPr>
          <a:r>
            <a:rPr lang="en-US" sz="1900" b="1" kern="1200" dirty="0" smtClean="0">
              <a:solidFill>
                <a:schemeClr val="tx1"/>
              </a:solidFill>
            </a:rPr>
            <a:t>Connection</a:t>
          </a:r>
          <a:endParaRPr lang="en-US" sz="1900" b="1" kern="1200" dirty="0">
            <a:solidFill>
              <a:schemeClr val="tx1"/>
            </a:solidFill>
          </a:endParaRPr>
        </a:p>
      </dsp:txBody>
      <dsp:txXfrm>
        <a:off x="2778" y="15722"/>
        <a:ext cx="1671004" cy="547200"/>
      </dsp:txXfrm>
    </dsp:sp>
    <dsp:sp modelId="{8CC7A1AD-2C67-4F26-BDCE-317474E4768B}">
      <dsp:nvSpPr>
        <dsp:cNvPr id="0" name=""/>
        <dsp:cNvSpPr/>
      </dsp:nvSpPr>
      <dsp:spPr>
        <a:xfrm>
          <a:off x="2778" y="562922"/>
          <a:ext cx="1671004" cy="3459954"/>
        </a:xfrm>
        <a:prstGeom prst="rect">
          <a:avLst/>
        </a:prstGeom>
        <a:solidFill>
          <a:schemeClr val="accent2">
            <a:tint val="40000"/>
            <a:alpha val="90000"/>
            <a:hueOff val="0"/>
            <a:satOff val="0"/>
            <a:lumOff val="0"/>
            <a:alphaOff val="0"/>
          </a:schemeClr>
        </a:solidFill>
        <a:ln w="9525" cap="flat" cmpd="sng" algn="ctr">
          <a:solidFill>
            <a:schemeClr val="accent2">
              <a:tint val="40000"/>
              <a:alpha val="90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20650" h="38100" prst="relaxedInset"/>
          <a:bevelB w="120650" h="571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90678" tIns="90678" rIns="120904" bIns="136017" numCol="1" spcCol="1270" anchor="t" anchorCtr="0">
          <a:noAutofit/>
        </a:bodyPr>
        <a:lstStyle/>
        <a:p>
          <a:pPr marL="171450" lvl="1" indent="-171450" algn="l" defTabSz="755650">
            <a:lnSpc>
              <a:spcPct val="90000"/>
            </a:lnSpc>
            <a:spcBef>
              <a:spcPct val="0"/>
            </a:spcBef>
            <a:spcAft>
              <a:spcPct val="15000"/>
            </a:spcAft>
            <a:buChar char="••"/>
          </a:pPr>
          <a:r>
            <a:rPr lang="en-US" sz="1700" kern="1200" dirty="0" smtClean="0"/>
            <a:t>Early Assessment</a:t>
          </a:r>
          <a:endParaRPr lang="en-US" sz="1700" kern="1200" dirty="0"/>
        </a:p>
        <a:p>
          <a:pPr marL="171450" lvl="1" indent="-171450" algn="l" defTabSz="755650">
            <a:lnSpc>
              <a:spcPct val="90000"/>
            </a:lnSpc>
            <a:spcBef>
              <a:spcPct val="0"/>
            </a:spcBef>
            <a:spcAft>
              <a:spcPct val="15000"/>
            </a:spcAft>
            <a:buChar char="••"/>
          </a:pPr>
          <a:r>
            <a:rPr lang="en-US" sz="1700" kern="1200" dirty="0" smtClean="0"/>
            <a:t>Operation College Bound</a:t>
          </a:r>
          <a:endParaRPr lang="en-US" sz="1700" kern="1200" dirty="0"/>
        </a:p>
        <a:p>
          <a:pPr marL="171450" lvl="1" indent="-171450" algn="l" defTabSz="755650">
            <a:lnSpc>
              <a:spcPct val="90000"/>
            </a:lnSpc>
            <a:spcBef>
              <a:spcPct val="0"/>
            </a:spcBef>
            <a:spcAft>
              <a:spcPct val="15000"/>
            </a:spcAft>
            <a:buChar char="••"/>
          </a:pPr>
          <a:r>
            <a:rPr lang="en-US" sz="1700" kern="1200" dirty="0" smtClean="0"/>
            <a:t>Mandatory Orientation</a:t>
          </a:r>
          <a:endParaRPr lang="en-US" sz="1700" kern="1200" dirty="0"/>
        </a:p>
        <a:p>
          <a:pPr marL="171450" lvl="1" indent="-171450" algn="l" defTabSz="755650">
            <a:lnSpc>
              <a:spcPct val="90000"/>
            </a:lnSpc>
            <a:spcBef>
              <a:spcPct val="0"/>
            </a:spcBef>
            <a:spcAft>
              <a:spcPct val="15000"/>
            </a:spcAft>
            <a:buChar char="••"/>
          </a:pPr>
          <a:r>
            <a:rPr lang="en-US" sz="1700" kern="1200" dirty="0" smtClean="0"/>
            <a:t>Advising</a:t>
          </a:r>
          <a:endParaRPr lang="en-US" sz="1700" kern="1200" dirty="0"/>
        </a:p>
        <a:p>
          <a:pPr marL="171450" lvl="1" indent="-171450" algn="l" defTabSz="755650">
            <a:lnSpc>
              <a:spcPct val="90000"/>
            </a:lnSpc>
            <a:spcBef>
              <a:spcPct val="0"/>
            </a:spcBef>
            <a:spcAft>
              <a:spcPct val="15000"/>
            </a:spcAft>
            <a:buChar char="••"/>
          </a:pPr>
          <a:r>
            <a:rPr lang="en-US" sz="1700" kern="1200" dirty="0" smtClean="0"/>
            <a:t>Parental Connections </a:t>
          </a:r>
          <a:endParaRPr lang="en-US" sz="1700" kern="1200" dirty="0"/>
        </a:p>
        <a:p>
          <a:pPr marL="171450" lvl="1" indent="-171450" algn="l" defTabSz="800100">
            <a:lnSpc>
              <a:spcPct val="90000"/>
            </a:lnSpc>
            <a:spcBef>
              <a:spcPct val="0"/>
            </a:spcBef>
            <a:spcAft>
              <a:spcPct val="15000"/>
            </a:spcAft>
            <a:buChar char="••"/>
          </a:pPr>
          <a:endParaRPr lang="en-US" sz="1800" kern="1200" dirty="0"/>
        </a:p>
      </dsp:txBody>
      <dsp:txXfrm>
        <a:off x="2778" y="562922"/>
        <a:ext cx="1671004" cy="3459954"/>
      </dsp:txXfrm>
    </dsp:sp>
    <dsp:sp modelId="{BE6C9393-8CA5-481F-8589-F8FD06BFD309}">
      <dsp:nvSpPr>
        <dsp:cNvPr id="0" name=""/>
        <dsp:cNvSpPr/>
      </dsp:nvSpPr>
      <dsp:spPr>
        <a:xfrm>
          <a:off x="1907724" y="15722"/>
          <a:ext cx="1671004" cy="547200"/>
        </a:xfrm>
        <a:prstGeom prst="rect">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35128" tIns="77216" rIns="135128" bIns="77216" numCol="1" spcCol="1270" anchor="ctr" anchorCtr="0">
          <a:noAutofit/>
        </a:bodyPr>
        <a:lstStyle/>
        <a:p>
          <a:pPr lvl="0" algn="ctr" defTabSz="844550">
            <a:lnSpc>
              <a:spcPct val="90000"/>
            </a:lnSpc>
            <a:spcBef>
              <a:spcPct val="0"/>
            </a:spcBef>
            <a:spcAft>
              <a:spcPct val="35000"/>
            </a:spcAft>
          </a:pPr>
          <a:r>
            <a:rPr lang="en-US" sz="1900" b="1" kern="1200" dirty="0" smtClean="0">
              <a:solidFill>
                <a:schemeClr val="tx1"/>
              </a:solidFill>
            </a:rPr>
            <a:t>Entry</a:t>
          </a:r>
          <a:endParaRPr lang="en-US" sz="1900" b="1" kern="1200" dirty="0">
            <a:solidFill>
              <a:schemeClr val="tx1"/>
            </a:solidFill>
          </a:endParaRPr>
        </a:p>
      </dsp:txBody>
      <dsp:txXfrm>
        <a:off x="1907724" y="15722"/>
        <a:ext cx="1671004" cy="547200"/>
      </dsp:txXfrm>
    </dsp:sp>
    <dsp:sp modelId="{43DF1190-9B39-4F5A-9DBD-AB173F497850}">
      <dsp:nvSpPr>
        <dsp:cNvPr id="0" name=""/>
        <dsp:cNvSpPr/>
      </dsp:nvSpPr>
      <dsp:spPr>
        <a:xfrm>
          <a:off x="1907724" y="562922"/>
          <a:ext cx="1671004" cy="3459954"/>
        </a:xfrm>
        <a:prstGeom prst="rect">
          <a:avLst/>
        </a:prstGeom>
        <a:solidFill>
          <a:schemeClr val="accent3">
            <a:tint val="40000"/>
            <a:alpha val="90000"/>
            <a:hueOff val="0"/>
            <a:satOff val="0"/>
            <a:lumOff val="0"/>
            <a:alphaOff val="0"/>
          </a:schemeClr>
        </a:solidFill>
        <a:ln w="9525" cap="flat" cmpd="sng" algn="ctr">
          <a:solidFill>
            <a:schemeClr val="accent3">
              <a:tint val="40000"/>
              <a:alpha val="90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20650" h="38100" prst="relaxedInset"/>
          <a:bevelB w="120650" h="571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90678" tIns="90678" rIns="120904" bIns="136017" numCol="1" spcCol="1270" anchor="t" anchorCtr="0">
          <a:noAutofit/>
        </a:bodyPr>
        <a:lstStyle/>
        <a:p>
          <a:pPr marL="171450" lvl="1" indent="-171450" algn="l" defTabSz="755650">
            <a:lnSpc>
              <a:spcPct val="90000"/>
            </a:lnSpc>
            <a:spcBef>
              <a:spcPct val="0"/>
            </a:spcBef>
            <a:spcAft>
              <a:spcPct val="15000"/>
            </a:spcAft>
            <a:buChar char="••"/>
          </a:pPr>
          <a:r>
            <a:rPr lang="en-US" sz="1700" kern="1200" dirty="0" smtClean="0"/>
            <a:t>Default Student Schedule </a:t>
          </a:r>
          <a:endParaRPr lang="en-US" sz="1700" kern="1200" dirty="0"/>
        </a:p>
        <a:p>
          <a:pPr marL="171450" lvl="1" indent="-171450" algn="l" defTabSz="755650">
            <a:lnSpc>
              <a:spcPct val="90000"/>
            </a:lnSpc>
            <a:spcBef>
              <a:spcPct val="0"/>
            </a:spcBef>
            <a:spcAft>
              <a:spcPct val="15000"/>
            </a:spcAft>
            <a:buChar char="••"/>
          </a:pPr>
          <a:r>
            <a:rPr lang="en-US" sz="1700" kern="1200" dirty="0" smtClean="0"/>
            <a:t>Accelerated Dev. Ed.</a:t>
          </a:r>
          <a:endParaRPr lang="en-US" sz="1700" kern="1200" dirty="0"/>
        </a:p>
        <a:p>
          <a:pPr marL="171450" lvl="1" indent="-171450" algn="l" defTabSz="755650">
            <a:lnSpc>
              <a:spcPct val="90000"/>
            </a:lnSpc>
            <a:spcBef>
              <a:spcPct val="0"/>
            </a:spcBef>
            <a:spcAft>
              <a:spcPct val="15000"/>
            </a:spcAft>
            <a:buChar char="••"/>
          </a:pPr>
          <a:r>
            <a:rPr lang="en-US" sz="1700" kern="1200" dirty="0" smtClean="0"/>
            <a:t>Career Exploration</a:t>
          </a:r>
          <a:endParaRPr lang="en-US" sz="1700" kern="1200" dirty="0"/>
        </a:p>
        <a:p>
          <a:pPr marL="171450" lvl="1" indent="-171450" algn="l" defTabSz="755650">
            <a:lnSpc>
              <a:spcPct val="90000"/>
            </a:lnSpc>
            <a:spcBef>
              <a:spcPct val="0"/>
            </a:spcBef>
            <a:spcAft>
              <a:spcPct val="15000"/>
            </a:spcAft>
            <a:buChar char="••"/>
          </a:pPr>
          <a:r>
            <a:rPr lang="en-US" sz="1700" kern="1200" dirty="0" smtClean="0"/>
            <a:t>Class Attendance</a:t>
          </a:r>
          <a:endParaRPr lang="en-US" sz="1700" kern="1200" dirty="0"/>
        </a:p>
        <a:p>
          <a:pPr marL="171450" lvl="1" indent="-171450" algn="l" defTabSz="755650">
            <a:lnSpc>
              <a:spcPct val="90000"/>
            </a:lnSpc>
            <a:spcBef>
              <a:spcPct val="0"/>
            </a:spcBef>
            <a:spcAft>
              <a:spcPct val="15000"/>
            </a:spcAft>
            <a:buChar char="••"/>
          </a:pPr>
          <a:r>
            <a:rPr lang="en-US" sz="1700" kern="1200" dirty="0" smtClean="0"/>
            <a:t>Learning Support:  Library, CLE</a:t>
          </a:r>
          <a:endParaRPr lang="en-US" sz="1700" kern="1200" dirty="0"/>
        </a:p>
      </dsp:txBody>
      <dsp:txXfrm>
        <a:off x="1907724" y="562922"/>
        <a:ext cx="1671004" cy="3459954"/>
      </dsp:txXfrm>
    </dsp:sp>
    <dsp:sp modelId="{D78BED14-5EF5-4BEA-875B-3A2E19F83CCA}">
      <dsp:nvSpPr>
        <dsp:cNvPr id="0" name=""/>
        <dsp:cNvSpPr/>
      </dsp:nvSpPr>
      <dsp:spPr>
        <a:xfrm>
          <a:off x="3812670" y="15722"/>
          <a:ext cx="1671004" cy="547200"/>
        </a:xfrm>
        <a:prstGeom prst="rect">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35128" tIns="77216" rIns="135128" bIns="77216" numCol="1" spcCol="1270" anchor="ctr" anchorCtr="0">
          <a:noAutofit/>
        </a:bodyPr>
        <a:lstStyle/>
        <a:p>
          <a:pPr lvl="0" algn="ctr" defTabSz="844550">
            <a:lnSpc>
              <a:spcPct val="90000"/>
            </a:lnSpc>
            <a:spcBef>
              <a:spcPct val="0"/>
            </a:spcBef>
            <a:spcAft>
              <a:spcPct val="35000"/>
            </a:spcAft>
          </a:pPr>
          <a:r>
            <a:rPr lang="en-US" sz="1900" b="1" kern="1200" dirty="0" smtClean="0">
              <a:solidFill>
                <a:schemeClr val="tx1"/>
              </a:solidFill>
            </a:rPr>
            <a:t>Progress</a:t>
          </a:r>
          <a:endParaRPr lang="en-US" sz="1900" b="1" kern="1200" dirty="0">
            <a:solidFill>
              <a:schemeClr val="tx1"/>
            </a:solidFill>
          </a:endParaRPr>
        </a:p>
      </dsp:txBody>
      <dsp:txXfrm>
        <a:off x="3812670" y="15722"/>
        <a:ext cx="1671004" cy="547200"/>
      </dsp:txXfrm>
    </dsp:sp>
    <dsp:sp modelId="{B7BE291E-B0DF-43A3-85B2-BA7CD40F788A}">
      <dsp:nvSpPr>
        <dsp:cNvPr id="0" name=""/>
        <dsp:cNvSpPr/>
      </dsp:nvSpPr>
      <dsp:spPr>
        <a:xfrm>
          <a:off x="3812670" y="562922"/>
          <a:ext cx="1671004" cy="3459954"/>
        </a:xfrm>
        <a:prstGeom prst="rect">
          <a:avLst/>
        </a:prstGeom>
        <a:solidFill>
          <a:schemeClr val="accent4">
            <a:tint val="40000"/>
            <a:alpha val="90000"/>
            <a:hueOff val="0"/>
            <a:satOff val="0"/>
            <a:lumOff val="0"/>
            <a:alphaOff val="0"/>
          </a:schemeClr>
        </a:solidFill>
        <a:ln w="9525" cap="flat" cmpd="sng" algn="ctr">
          <a:solidFill>
            <a:schemeClr val="accent4">
              <a:tint val="40000"/>
              <a:alpha val="90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20650" h="38100" prst="relaxedInset"/>
          <a:bevelB w="120650" h="571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96012" tIns="96012" rIns="128016" bIns="144018" numCol="1" spcCol="1270" anchor="t" anchorCtr="0">
          <a:noAutofit/>
        </a:bodyPr>
        <a:lstStyle/>
        <a:p>
          <a:pPr marL="171450" lvl="1" indent="-171450" algn="l" defTabSz="800100">
            <a:lnSpc>
              <a:spcPct val="90000"/>
            </a:lnSpc>
            <a:spcBef>
              <a:spcPct val="0"/>
            </a:spcBef>
            <a:spcAft>
              <a:spcPct val="15000"/>
            </a:spcAft>
            <a:buChar char="••"/>
          </a:pPr>
          <a:r>
            <a:rPr lang="en-US" sz="1800" kern="1200" dirty="0" smtClean="0"/>
            <a:t>Faculty Advising</a:t>
          </a:r>
          <a:endParaRPr lang="en-US" sz="1800" kern="1200" dirty="0"/>
        </a:p>
        <a:p>
          <a:pPr marL="171450" lvl="1" indent="-171450" algn="l" defTabSz="800100">
            <a:lnSpc>
              <a:spcPct val="90000"/>
            </a:lnSpc>
            <a:spcBef>
              <a:spcPct val="0"/>
            </a:spcBef>
            <a:spcAft>
              <a:spcPct val="15000"/>
            </a:spcAft>
            <a:buChar char="••"/>
          </a:pPr>
          <a:r>
            <a:rPr lang="en-US" sz="1800" kern="1200" dirty="0" smtClean="0"/>
            <a:t>Student Life: Clubs, sports, activities</a:t>
          </a:r>
          <a:endParaRPr lang="en-US" sz="1800" kern="1200" dirty="0"/>
        </a:p>
        <a:p>
          <a:pPr marL="171450" lvl="1" indent="-171450" algn="l" defTabSz="800100">
            <a:lnSpc>
              <a:spcPct val="90000"/>
            </a:lnSpc>
            <a:spcBef>
              <a:spcPct val="0"/>
            </a:spcBef>
            <a:spcAft>
              <a:spcPct val="15000"/>
            </a:spcAft>
            <a:buChar char="••"/>
          </a:pPr>
          <a:r>
            <a:rPr lang="en-US" sz="1800" kern="1200" dirty="0" smtClean="0"/>
            <a:t>Celebrating Milestones</a:t>
          </a:r>
          <a:endParaRPr lang="en-US" sz="1800" kern="1200" dirty="0"/>
        </a:p>
        <a:p>
          <a:pPr marL="171450" lvl="1" indent="-171450" algn="l" defTabSz="800100">
            <a:lnSpc>
              <a:spcPct val="90000"/>
            </a:lnSpc>
            <a:spcBef>
              <a:spcPct val="0"/>
            </a:spcBef>
            <a:spcAft>
              <a:spcPct val="15000"/>
            </a:spcAft>
            <a:buChar char="••"/>
          </a:pPr>
          <a:r>
            <a:rPr lang="en-US" sz="1800" kern="1200" dirty="0" smtClean="0"/>
            <a:t>Learn &amp; Earn</a:t>
          </a:r>
          <a:endParaRPr lang="en-US" sz="1800" kern="1200" dirty="0"/>
        </a:p>
        <a:p>
          <a:pPr marL="171450" lvl="1" indent="-171450" algn="l" defTabSz="800100">
            <a:lnSpc>
              <a:spcPct val="90000"/>
            </a:lnSpc>
            <a:spcBef>
              <a:spcPct val="0"/>
            </a:spcBef>
            <a:spcAft>
              <a:spcPct val="15000"/>
            </a:spcAft>
            <a:buChar char="••"/>
          </a:pPr>
          <a:r>
            <a:rPr lang="en-US" sz="1800" kern="1200" dirty="0" smtClean="0"/>
            <a:t>Career Planning</a:t>
          </a:r>
          <a:endParaRPr lang="en-US" sz="1800" kern="1200" dirty="0"/>
        </a:p>
      </dsp:txBody>
      <dsp:txXfrm>
        <a:off x="3812670" y="562922"/>
        <a:ext cx="1671004" cy="3459954"/>
      </dsp:txXfrm>
    </dsp:sp>
    <dsp:sp modelId="{5DE62EB2-25E4-499D-9C88-975B3DC9EF1A}">
      <dsp:nvSpPr>
        <dsp:cNvPr id="0" name=""/>
        <dsp:cNvSpPr/>
      </dsp:nvSpPr>
      <dsp:spPr>
        <a:xfrm>
          <a:off x="5717616" y="15722"/>
          <a:ext cx="1671004" cy="547200"/>
        </a:xfrm>
        <a:prstGeom prst="rect">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35128" tIns="77216" rIns="135128" bIns="77216" numCol="1" spcCol="1270" anchor="ctr" anchorCtr="0">
          <a:noAutofit/>
        </a:bodyPr>
        <a:lstStyle/>
        <a:p>
          <a:pPr lvl="0" algn="ctr" defTabSz="844550">
            <a:lnSpc>
              <a:spcPct val="90000"/>
            </a:lnSpc>
            <a:spcBef>
              <a:spcPct val="0"/>
            </a:spcBef>
            <a:spcAft>
              <a:spcPct val="35000"/>
            </a:spcAft>
          </a:pPr>
          <a:r>
            <a:rPr lang="en-US" sz="1900" b="1" kern="1200" dirty="0" smtClean="0">
              <a:solidFill>
                <a:schemeClr val="tx1"/>
              </a:solidFill>
            </a:rPr>
            <a:t>Completion</a:t>
          </a:r>
          <a:endParaRPr lang="en-US" sz="1900" b="1" kern="1200" dirty="0">
            <a:solidFill>
              <a:schemeClr val="tx1"/>
            </a:solidFill>
          </a:endParaRPr>
        </a:p>
      </dsp:txBody>
      <dsp:txXfrm>
        <a:off x="5717616" y="15722"/>
        <a:ext cx="1671004" cy="547200"/>
      </dsp:txXfrm>
    </dsp:sp>
    <dsp:sp modelId="{181E8833-2573-489E-A3CE-0878A2EBBB5D}">
      <dsp:nvSpPr>
        <dsp:cNvPr id="0" name=""/>
        <dsp:cNvSpPr/>
      </dsp:nvSpPr>
      <dsp:spPr>
        <a:xfrm>
          <a:off x="5717616" y="562922"/>
          <a:ext cx="1671004" cy="3459954"/>
        </a:xfrm>
        <a:prstGeom prst="rect">
          <a:avLst/>
        </a:prstGeom>
        <a:solidFill>
          <a:schemeClr val="accent5">
            <a:tint val="40000"/>
            <a:alpha val="90000"/>
            <a:hueOff val="0"/>
            <a:satOff val="0"/>
            <a:lumOff val="0"/>
            <a:alphaOff val="0"/>
          </a:schemeClr>
        </a:solidFill>
        <a:ln w="9525" cap="flat" cmpd="sng" algn="ctr">
          <a:solidFill>
            <a:schemeClr val="accent5">
              <a:tint val="40000"/>
              <a:alpha val="90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20650" h="38100" prst="relaxedInset"/>
          <a:bevelB w="120650" h="571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101346" tIns="101346" rIns="135128" bIns="152019" numCol="1" spcCol="1270" anchor="t" anchorCtr="0">
          <a:noAutofit/>
        </a:bodyPr>
        <a:lstStyle/>
        <a:p>
          <a:pPr marL="171450" lvl="1" indent="-171450" algn="l" defTabSz="844550">
            <a:lnSpc>
              <a:spcPct val="90000"/>
            </a:lnSpc>
            <a:spcBef>
              <a:spcPct val="0"/>
            </a:spcBef>
            <a:spcAft>
              <a:spcPct val="15000"/>
            </a:spcAft>
            <a:buChar char="••"/>
          </a:pPr>
          <a:r>
            <a:rPr lang="en-US" sz="1900" kern="1200" dirty="0" smtClean="0"/>
            <a:t>Incentives</a:t>
          </a:r>
          <a:endParaRPr lang="en-US" sz="1900" kern="1200" dirty="0"/>
        </a:p>
        <a:p>
          <a:pPr marL="171450" lvl="1" indent="-171450" algn="l" defTabSz="844550">
            <a:lnSpc>
              <a:spcPct val="90000"/>
            </a:lnSpc>
            <a:spcBef>
              <a:spcPct val="0"/>
            </a:spcBef>
            <a:spcAft>
              <a:spcPct val="15000"/>
            </a:spcAft>
            <a:buChar char="••"/>
          </a:pPr>
          <a:r>
            <a:rPr lang="en-US" sz="1900" kern="1200" dirty="0" smtClean="0"/>
            <a:t>Transition Assistance</a:t>
          </a:r>
          <a:endParaRPr lang="en-US" sz="1900" kern="1200" dirty="0"/>
        </a:p>
        <a:p>
          <a:pPr marL="171450" lvl="1" indent="-171450" algn="l" defTabSz="844550">
            <a:lnSpc>
              <a:spcPct val="90000"/>
            </a:lnSpc>
            <a:spcBef>
              <a:spcPct val="0"/>
            </a:spcBef>
            <a:spcAft>
              <a:spcPct val="15000"/>
            </a:spcAft>
            <a:buChar char="••"/>
          </a:pPr>
          <a:r>
            <a:rPr lang="en-US" sz="1900" kern="1200" dirty="0" smtClean="0"/>
            <a:t>Continue to Celebrate Milestones</a:t>
          </a:r>
          <a:endParaRPr lang="en-US" sz="1900" kern="1200" dirty="0"/>
        </a:p>
        <a:p>
          <a:pPr marL="171450" lvl="1" indent="-171450" algn="l" defTabSz="844550">
            <a:lnSpc>
              <a:spcPct val="90000"/>
            </a:lnSpc>
            <a:spcBef>
              <a:spcPct val="0"/>
            </a:spcBef>
            <a:spcAft>
              <a:spcPct val="15000"/>
            </a:spcAft>
            <a:buChar char="••"/>
          </a:pPr>
          <a:r>
            <a:rPr lang="en-US" sz="1900" kern="1200" dirty="0" smtClean="0"/>
            <a:t>Automatic Graduation</a:t>
          </a:r>
          <a:endParaRPr lang="en-US" sz="1900" kern="1200" dirty="0"/>
        </a:p>
        <a:p>
          <a:pPr marL="171450" lvl="1" indent="-171450" algn="l" defTabSz="844550">
            <a:lnSpc>
              <a:spcPct val="90000"/>
            </a:lnSpc>
            <a:spcBef>
              <a:spcPct val="0"/>
            </a:spcBef>
            <a:spcAft>
              <a:spcPct val="15000"/>
            </a:spcAft>
            <a:buChar char="••"/>
          </a:pPr>
          <a:r>
            <a:rPr lang="en-US" sz="1900" kern="1200" dirty="0" smtClean="0"/>
            <a:t>Reverse Transfer</a:t>
          </a:r>
          <a:endParaRPr lang="en-US" sz="1900" kern="1200" dirty="0"/>
        </a:p>
        <a:p>
          <a:pPr marL="171450" lvl="1" indent="-171450" algn="l" defTabSz="844550">
            <a:lnSpc>
              <a:spcPct val="90000"/>
            </a:lnSpc>
            <a:spcBef>
              <a:spcPct val="0"/>
            </a:spcBef>
            <a:spcAft>
              <a:spcPct val="15000"/>
            </a:spcAft>
            <a:buChar char="••"/>
          </a:pPr>
          <a:endParaRPr lang="en-US" sz="1900" kern="1200" dirty="0"/>
        </a:p>
      </dsp:txBody>
      <dsp:txXfrm>
        <a:off x="5717616" y="562922"/>
        <a:ext cx="1671004" cy="3459954"/>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3.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4.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5.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6.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7.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9.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3041650" cy="465138"/>
          </a:xfrm>
          <a:prstGeom prst="rect">
            <a:avLst/>
          </a:prstGeom>
        </p:spPr>
        <p:txBody>
          <a:bodyPr vert="horz" lIns="91420" tIns="45710" rIns="91420" bIns="45710" rtlCol="0"/>
          <a:lstStyle>
            <a:lvl1pPr algn="l">
              <a:defRPr sz="1200"/>
            </a:lvl1pPr>
          </a:lstStyle>
          <a:p>
            <a:endParaRPr lang="en-US"/>
          </a:p>
        </p:txBody>
      </p:sp>
      <p:sp>
        <p:nvSpPr>
          <p:cNvPr id="3" name="Date Placeholder 2"/>
          <p:cNvSpPr>
            <a:spLocks noGrp="1"/>
          </p:cNvSpPr>
          <p:nvPr>
            <p:ph type="dt" sz="quarter" idx="1"/>
          </p:nvPr>
        </p:nvSpPr>
        <p:spPr>
          <a:xfrm>
            <a:off x="3976688" y="0"/>
            <a:ext cx="3041650" cy="465138"/>
          </a:xfrm>
          <a:prstGeom prst="rect">
            <a:avLst/>
          </a:prstGeom>
        </p:spPr>
        <p:txBody>
          <a:bodyPr vert="horz" lIns="91420" tIns="45710" rIns="91420" bIns="45710" rtlCol="0"/>
          <a:lstStyle>
            <a:lvl1pPr algn="r">
              <a:defRPr sz="1200"/>
            </a:lvl1pPr>
          </a:lstStyle>
          <a:p>
            <a:fld id="{AC4E468A-64D1-4A8E-A7AA-53CCF0FDA32D}" type="datetimeFigureOut">
              <a:rPr lang="en-US" smtClean="0"/>
              <a:t>2/17/2014</a:t>
            </a:fld>
            <a:endParaRPr lang="en-US"/>
          </a:p>
        </p:txBody>
      </p:sp>
      <p:sp>
        <p:nvSpPr>
          <p:cNvPr id="4" name="Footer Placeholder 3"/>
          <p:cNvSpPr>
            <a:spLocks noGrp="1"/>
          </p:cNvSpPr>
          <p:nvPr>
            <p:ph type="ftr" sz="quarter" idx="2"/>
          </p:nvPr>
        </p:nvSpPr>
        <p:spPr>
          <a:xfrm>
            <a:off x="2" y="8839200"/>
            <a:ext cx="3041650" cy="465138"/>
          </a:xfrm>
          <a:prstGeom prst="rect">
            <a:avLst/>
          </a:prstGeom>
        </p:spPr>
        <p:txBody>
          <a:bodyPr vert="horz" lIns="91420" tIns="45710" rIns="91420" bIns="45710" rtlCol="0" anchor="b"/>
          <a:lstStyle>
            <a:lvl1pPr algn="l">
              <a:defRPr sz="1200"/>
            </a:lvl1pPr>
          </a:lstStyle>
          <a:p>
            <a:endParaRPr lang="en-US"/>
          </a:p>
        </p:txBody>
      </p:sp>
      <p:sp>
        <p:nvSpPr>
          <p:cNvPr id="5" name="Slide Number Placeholder 4"/>
          <p:cNvSpPr>
            <a:spLocks noGrp="1"/>
          </p:cNvSpPr>
          <p:nvPr>
            <p:ph type="sldNum" sz="quarter" idx="3"/>
          </p:nvPr>
        </p:nvSpPr>
        <p:spPr>
          <a:xfrm>
            <a:off x="3976688" y="8839200"/>
            <a:ext cx="3041650" cy="465138"/>
          </a:xfrm>
          <a:prstGeom prst="rect">
            <a:avLst/>
          </a:prstGeom>
        </p:spPr>
        <p:txBody>
          <a:bodyPr vert="horz" lIns="91420" tIns="45710" rIns="91420" bIns="45710" rtlCol="0" anchor="b"/>
          <a:lstStyle>
            <a:lvl1pPr algn="r">
              <a:defRPr sz="1200"/>
            </a:lvl1pPr>
          </a:lstStyle>
          <a:p>
            <a:fld id="{E83DEBF2-9C67-420E-A313-E2502A818822}" type="slidenum">
              <a:rPr lang="en-US" smtClean="0"/>
              <a:t>‹#›</a:t>
            </a:fld>
            <a:endParaRPr lang="en-US"/>
          </a:p>
        </p:txBody>
      </p:sp>
    </p:spTree>
    <p:extLst>
      <p:ext uri="{BB962C8B-B14F-4D97-AF65-F5344CB8AC3E}">
        <p14:creationId xmlns:p14="http://schemas.microsoft.com/office/powerpoint/2010/main" val="96558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1650"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976688" y="0"/>
            <a:ext cx="3041650" cy="465138"/>
          </a:xfrm>
          <a:prstGeom prst="rect">
            <a:avLst/>
          </a:prstGeom>
        </p:spPr>
        <p:txBody>
          <a:bodyPr vert="horz" lIns="91440" tIns="45720" rIns="91440" bIns="45720" rtlCol="0"/>
          <a:lstStyle>
            <a:lvl1pPr algn="r">
              <a:defRPr sz="1200"/>
            </a:lvl1pPr>
          </a:lstStyle>
          <a:p>
            <a:fld id="{D5F0CFCE-FE2B-483D-9705-D51312F6B009}" type="datetimeFigureOut">
              <a:rPr lang="en-US" smtClean="0"/>
              <a:t>2/17/2014</a:t>
            </a:fld>
            <a:endParaRPr lang="en-US"/>
          </a:p>
        </p:txBody>
      </p:sp>
      <p:sp>
        <p:nvSpPr>
          <p:cNvPr id="4" name="Slide Image Placeholder 3"/>
          <p:cNvSpPr>
            <a:spLocks noGrp="1" noRot="1" noChangeAspect="1"/>
          </p:cNvSpPr>
          <p:nvPr>
            <p:ph type="sldImg" idx="2"/>
          </p:nvPr>
        </p:nvSpPr>
        <p:spPr>
          <a:xfrm>
            <a:off x="1184275" y="698500"/>
            <a:ext cx="4651375" cy="348932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01675" y="4419600"/>
            <a:ext cx="5616575" cy="4187825"/>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39200"/>
            <a:ext cx="3041650" cy="465138"/>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976688" y="8839200"/>
            <a:ext cx="3041650" cy="465138"/>
          </a:xfrm>
          <a:prstGeom prst="rect">
            <a:avLst/>
          </a:prstGeom>
        </p:spPr>
        <p:txBody>
          <a:bodyPr vert="horz" lIns="91440" tIns="45720" rIns="91440" bIns="45720" rtlCol="0" anchor="b"/>
          <a:lstStyle>
            <a:lvl1pPr algn="r">
              <a:defRPr sz="1200"/>
            </a:lvl1pPr>
          </a:lstStyle>
          <a:p>
            <a:fld id="{12AB344E-77BB-4262-8D9B-2C0168C4D780}" type="slidenum">
              <a:rPr lang="en-US" smtClean="0"/>
              <a:t>‹#›</a:t>
            </a:fld>
            <a:endParaRPr lang="en-US"/>
          </a:p>
        </p:txBody>
      </p:sp>
    </p:spTree>
    <p:extLst>
      <p:ext uri="{BB962C8B-B14F-4D97-AF65-F5344CB8AC3E}">
        <p14:creationId xmlns:p14="http://schemas.microsoft.com/office/powerpoint/2010/main" val="10786130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FC9A579-9D48-4A40-B0A4-DC66114F7776}" type="slidenum">
              <a:rPr lang="en-US" smtClean="0"/>
              <a:t>8</a:t>
            </a:fld>
            <a:endParaRPr lang="en-US" dirty="0"/>
          </a:p>
        </p:txBody>
      </p:sp>
    </p:spTree>
    <p:extLst>
      <p:ext uri="{BB962C8B-B14F-4D97-AF65-F5344CB8AC3E}">
        <p14:creationId xmlns:p14="http://schemas.microsoft.com/office/powerpoint/2010/main" val="1885235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Since 2009, STC</a:t>
            </a:r>
            <a:r>
              <a:rPr lang="en-US" baseline="0" dirty="0" smtClean="0"/>
              <a:t> has been very successful in creating workforce development certificates.  With the increase in the Career and Technical dual course offerings the opportunity was created to create small certificates (based on industry needs) that students can complete while they are still in high school.  After graduation they have job  opportunities and also the opportunity to transfer and earn an associate degree. </a:t>
            </a:r>
          </a:p>
          <a:p>
            <a:endParaRPr lang="en-US" baseline="0" dirty="0" smtClean="0"/>
          </a:p>
          <a:p>
            <a:r>
              <a:rPr lang="en-US" baseline="0" dirty="0" smtClean="0"/>
              <a:t>These are called stackable certificates when students can finish a small certificate and then after graduating from high school  seamlessly transfer to associate degree. These certificates are developed by the help of the advisory committees and provides the students  job opportunities as well of transfer to earn an associate degree.  </a:t>
            </a:r>
            <a:endParaRPr lang="en-US" dirty="0"/>
          </a:p>
        </p:txBody>
      </p:sp>
      <p:sp>
        <p:nvSpPr>
          <p:cNvPr id="4" name="Slide Number Placeholder 3"/>
          <p:cNvSpPr>
            <a:spLocks noGrp="1"/>
          </p:cNvSpPr>
          <p:nvPr>
            <p:ph type="sldNum" sz="quarter" idx="10"/>
          </p:nvPr>
        </p:nvSpPr>
        <p:spPr/>
        <p:txBody>
          <a:bodyPr/>
          <a:lstStyle/>
          <a:p>
            <a:pPr>
              <a:defRPr/>
            </a:pPr>
            <a:fld id="{27BBF36B-B141-448D-B48A-3CC181E82FAB}" type="slidenum">
              <a:rPr lang="en-US" smtClean="0"/>
              <a:pPr>
                <a:defRPr/>
              </a:pPr>
              <a:t>33</a:t>
            </a:fld>
            <a:endParaRPr lang="en-US"/>
          </a:p>
        </p:txBody>
      </p:sp>
    </p:spTree>
    <p:extLst>
      <p:ext uri="{BB962C8B-B14F-4D97-AF65-F5344CB8AC3E}">
        <p14:creationId xmlns:p14="http://schemas.microsoft.com/office/powerpoint/2010/main" val="4837039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 overall summary of how different initiatives that STC has employed over the years has reduced the number of students who take and need developmental course. </a:t>
            </a:r>
          </a:p>
          <a:p>
            <a:endParaRPr lang="en-US" dirty="0"/>
          </a:p>
          <a:p>
            <a:r>
              <a:rPr lang="en-US" dirty="0"/>
              <a:t>Number of ALL students taking developmental) divided by (Number of all students, including dual).  Since Fall 2004 when the STC headcount enrollment was 17,138 students, 31% of those students were taking developmental course.  Every Fall since then, even though enrollment overall has increased each Fall but percentage of students who are taking developmental courses at STC has decreased.  Fall 2013 only 13% were taking developmental courses out of 31,232 overall students enrolled at STC.</a:t>
            </a:r>
          </a:p>
        </p:txBody>
      </p:sp>
      <p:sp>
        <p:nvSpPr>
          <p:cNvPr id="4" name="Slide Number Placeholder 3"/>
          <p:cNvSpPr>
            <a:spLocks noGrp="1"/>
          </p:cNvSpPr>
          <p:nvPr>
            <p:ph type="sldNum" sz="quarter" idx="10"/>
          </p:nvPr>
        </p:nvSpPr>
        <p:spPr/>
        <p:txBody>
          <a:bodyPr/>
          <a:lstStyle/>
          <a:p>
            <a:fld id="{A145E7E5-DE60-435F-B182-6A995F5DB7FB}" type="slidenum">
              <a:rPr lang="en-US" smtClean="0"/>
              <a:pPr/>
              <a:t>34</a:t>
            </a:fld>
            <a:endParaRPr lang="en-US" dirty="0"/>
          </a:p>
        </p:txBody>
      </p:sp>
    </p:spTree>
    <p:extLst>
      <p:ext uri="{BB962C8B-B14F-4D97-AF65-F5344CB8AC3E}">
        <p14:creationId xmlns:p14="http://schemas.microsoft.com/office/powerpoint/2010/main" val="314284602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66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1566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defRPr>
            </a:lvl1pPr>
            <a:lvl2pPr marL="757958" indent="-291522" eaLnBrk="0" hangingPunct="0">
              <a:defRPr>
                <a:solidFill>
                  <a:schemeClr val="tx1"/>
                </a:solidFill>
                <a:latin typeface="Calibri" pitchFamily="34" charset="0"/>
              </a:defRPr>
            </a:lvl2pPr>
            <a:lvl3pPr marL="1166089" indent="-233218" eaLnBrk="0" hangingPunct="0">
              <a:defRPr>
                <a:solidFill>
                  <a:schemeClr val="tx1"/>
                </a:solidFill>
                <a:latin typeface="Calibri" pitchFamily="34" charset="0"/>
              </a:defRPr>
            </a:lvl3pPr>
            <a:lvl4pPr marL="1632524" indent="-233218" eaLnBrk="0" hangingPunct="0">
              <a:defRPr>
                <a:solidFill>
                  <a:schemeClr val="tx1"/>
                </a:solidFill>
                <a:latin typeface="Calibri" pitchFamily="34" charset="0"/>
              </a:defRPr>
            </a:lvl4pPr>
            <a:lvl5pPr marL="2098959" indent="-233218" eaLnBrk="0" hangingPunct="0">
              <a:defRPr>
                <a:solidFill>
                  <a:schemeClr val="tx1"/>
                </a:solidFill>
                <a:latin typeface="Calibri" pitchFamily="34" charset="0"/>
              </a:defRPr>
            </a:lvl5pPr>
            <a:lvl6pPr marL="2565395" indent="-233218" eaLnBrk="0" fontAlgn="base" hangingPunct="0">
              <a:spcBef>
                <a:spcPct val="0"/>
              </a:spcBef>
              <a:spcAft>
                <a:spcPct val="0"/>
              </a:spcAft>
              <a:defRPr>
                <a:solidFill>
                  <a:schemeClr val="tx1"/>
                </a:solidFill>
                <a:latin typeface="Calibri" pitchFamily="34" charset="0"/>
              </a:defRPr>
            </a:lvl6pPr>
            <a:lvl7pPr marL="3031830" indent="-233218" eaLnBrk="0" fontAlgn="base" hangingPunct="0">
              <a:spcBef>
                <a:spcPct val="0"/>
              </a:spcBef>
              <a:spcAft>
                <a:spcPct val="0"/>
              </a:spcAft>
              <a:defRPr>
                <a:solidFill>
                  <a:schemeClr val="tx1"/>
                </a:solidFill>
                <a:latin typeface="Calibri" pitchFamily="34" charset="0"/>
              </a:defRPr>
            </a:lvl7pPr>
            <a:lvl8pPr marL="3498266" indent="-233218" eaLnBrk="0" fontAlgn="base" hangingPunct="0">
              <a:spcBef>
                <a:spcPct val="0"/>
              </a:spcBef>
              <a:spcAft>
                <a:spcPct val="0"/>
              </a:spcAft>
              <a:defRPr>
                <a:solidFill>
                  <a:schemeClr val="tx1"/>
                </a:solidFill>
                <a:latin typeface="Calibri" pitchFamily="34" charset="0"/>
              </a:defRPr>
            </a:lvl8pPr>
            <a:lvl9pPr marL="3964701" indent="-233218" eaLnBrk="0" fontAlgn="base" hangingPunct="0">
              <a:spcBef>
                <a:spcPct val="0"/>
              </a:spcBef>
              <a:spcAft>
                <a:spcPct val="0"/>
              </a:spcAft>
              <a:defRPr>
                <a:solidFill>
                  <a:schemeClr val="tx1"/>
                </a:solidFill>
                <a:latin typeface="Calibri" pitchFamily="34" charset="0"/>
              </a:defRPr>
            </a:lvl9pPr>
          </a:lstStyle>
          <a:p>
            <a:pPr eaLnBrk="1" fontAlgn="base" hangingPunct="1">
              <a:spcBef>
                <a:spcPct val="0"/>
              </a:spcBef>
              <a:spcAft>
                <a:spcPct val="0"/>
              </a:spcAft>
            </a:pPr>
            <a:fld id="{F05F76D3-7E96-4C98-877F-CF485DCAF58A}" type="slidenum">
              <a:rPr lang="en-US" altLang="en-US" smtClean="0"/>
              <a:pPr eaLnBrk="1" fontAlgn="base" hangingPunct="1">
                <a:spcBef>
                  <a:spcPct val="0"/>
                </a:spcBef>
                <a:spcAft>
                  <a:spcPct val="0"/>
                </a:spcAft>
              </a:pPr>
              <a:t>37</a:t>
            </a:fld>
            <a:endParaRPr lang="en-US"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7BBF36B-B141-448D-B48A-3CC181E82FAB}" type="slidenum">
              <a:rPr lang="en-US" smtClean="0"/>
              <a:pPr>
                <a:defRPr/>
              </a:pPr>
              <a:t>9</a:t>
            </a:fld>
            <a:endParaRPr lang="en-US"/>
          </a:p>
        </p:txBody>
      </p:sp>
    </p:spTree>
    <p:extLst>
      <p:ext uri="{BB962C8B-B14F-4D97-AF65-F5344CB8AC3E}">
        <p14:creationId xmlns:p14="http://schemas.microsoft.com/office/powerpoint/2010/main" val="34794040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400" b="1" dirty="0"/>
              <a:t>SB 415</a:t>
            </a:r>
          </a:p>
          <a:p>
            <a:pPr lvl="1"/>
            <a:r>
              <a:rPr lang="en-US" dirty="0"/>
              <a:t>Enacted in 2003, it repealed the rule that prohibited colleges and high schools from offering dual credit  courses in career &amp; Technology.</a:t>
            </a:r>
          </a:p>
          <a:p>
            <a:endParaRPr lang="en-US" dirty="0"/>
          </a:p>
        </p:txBody>
      </p:sp>
      <p:sp>
        <p:nvSpPr>
          <p:cNvPr id="4" name="Slide Number Placeholder 3"/>
          <p:cNvSpPr>
            <a:spLocks noGrp="1"/>
          </p:cNvSpPr>
          <p:nvPr>
            <p:ph type="sldNum" sz="quarter" idx="10"/>
          </p:nvPr>
        </p:nvSpPr>
        <p:spPr/>
        <p:txBody>
          <a:bodyPr/>
          <a:lstStyle/>
          <a:p>
            <a:pPr>
              <a:defRPr/>
            </a:pPr>
            <a:fld id="{27BBF36B-B141-448D-B48A-3CC181E82FAB}" type="slidenum">
              <a:rPr lang="en-US" smtClean="0"/>
              <a:pPr>
                <a:defRPr/>
              </a:pPr>
              <a:t>10</a:t>
            </a:fld>
            <a:endParaRPr lang="en-US"/>
          </a:p>
        </p:txBody>
      </p:sp>
    </p:spTree>
    <p:extLst>
      <p:ext uri="{BB962C8B-B14F-4D97-AF65-F5344CB8AC3E}">
        <p14:creationId xmlns:p14="http://schemas.microsoft.com/office/powerpoint/2010/main" val="21912089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7BBF36B-B141-448D-B48A-3CC181E82FAB}" type="slidenum">
              <a:rPr lang="en-US" smtClean="0"/>
              <a:pPr>
                <a:defRPr/>
              </a:pPr>
              <a:t>24</a:t>
            </a:fld>
            <a:endParaRPr lang="en-US"/>
          </a:p>
        </p:txBody>
      </p:sp>
    </p:spTree>
    <p:extLst>
      <p:ext uri="{BB962C8B-B14F-4D97-AF65-F5344CB8AC3E}">
        <p14:creationId xmlns:p14="http://schemas.microsoft.com/office/powerpoint/2010/main" val="16877053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7BBF36B-B141-448D-B48A-3CC181E82FAB}" type="slidenum">
              <a:rPr lang="en-US" smtClean="0"/>
              <a:pPr>
                <a:defRPr/>
              </a:pPr>
              <a:t>26</a:t>
            </a:fld>
            <a:endParaRPr lang="en-US"/>
          </a:p>
        </p:txBody>
      </p:sp>
    </p:spTree>
    <p:extLst>
      <p:ext uri="{BB962C8B-B14F-4D97-AF65-F5344CB8AC3E}">
        <p14:creationId xmlns:p14="http://schemas.microsoft.com/office/powerpoint/2010/main" val="36756150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27BBF36B-B141-448D-B48A-3CC181E82FAB}" type="slidenum">
              <a:rPr lang="en-US" smtClean="0"/>
              <a:pPr>
                <a:defRPr/>
              </a:pPr>
              <a:t>28</a:t>
            </a:fld>
            <a:endParaRPr lang="en-US"/>
          </a:p>
        </p:txBody>
      </p:sp>
    </p:spTree>
    <p:extLst>
      <p:ext uri="{BB962C8B-B14F-4D97-AF65-F5344CB8AC3E}">
        <p14:creationId xmlns:p14="http://schemas.microsoft.com/office/powerpoint/2010/main" val="7807057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defTabSz="926664"/>
            <a:fld id="{C24C5D3F-9803-4565-B847-C4E2F05BE76C}" type="slidenum">
              <a:rPr lang="en-US" smtClean="0">
                <a:latin typeface="Arial" pitchFamily="34" charset="0"/>
              </a:rPr>
              <a:pPr defTabSz="926664"/>
              <a:t>30</a:t>
            </a:fld>
            <a:endParaRPr lang="en-US" smtClean="0">
              <a:latin typeface="Arial" pitchFamily="34" charset="0"/>
            </a:endParaRPr>
          </a:p>
        </p:txBody>
      </p:sp>
      <p:sp>
        <p:nvSpPr>
          <p:cNvPr id="2048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048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a:t>
            </a:r>
            <a:r>
              <a:rPr lang="en-US" baseline="0" dirty="0" smtClean="0"/>
              <a:t> growth of the DE program can be traced back to year 2000 when the STC Board of Trustees made the bold decision to pass a policy that would waive tuition and feeds for students. </a:t>
            </a:r>
            <a:endParaRPr lang="en-US" dirty="0"/>
          </a:p>
        </p:txBody>
      </p:sp>
      <p:sp>
        <p:nvSpPr>
          <p:cNvPr id="4" name="Slide Number Placeholder 3"/>
          <p:cNvSpPr>
            <a:spLocks noGrp="1"/>
          </p:cNvSpPr>
          <p:nvPr>
            <p:ph type="sldNum" sz="quarter" idx="10"/>
          </p:nvPr>
        </p:nvSpPr>
        <p:spPr/>
        <p:txBody>
          <a:bodyPr/>
          <a:lstStyle/>
          <a:p>
            <a:fld id="{16C58F2F-F405-442E-A2AA-C75A14C77336}" type="slidenum">
              <a:rPr lang="en-US" smtClean="0">
                <a:solidFill>
                  <a:prstClr val="black"/>
                </a:solidFill>
              </a:rPr>
              <a:pPr/>
              <a:t>31</a:t>
            </a:fld>
            <a:endParaRPr lang="en-US" dirty="0">
              <a:solidFill>
                <a:prstClr val="black"/>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follow our students when they</a:t>
            </a:r>
            <a:r>
              <a:rPr lang="en-US" baseline="0" dirty="0" smtClean="0"/>
              <a:t> transfer to UTPA to see if they are successful there.</a:t>
            </a:r>
          </a:p>
          <a:p>
            <a:r>
              <a:rPr lang="en-US" baseline="0" dirty="0" smtClean="0"/>
              <a:t>A study done by UTPA had revealed a very important results</a:t>
            </a:r>
          </a:p>
          <a:p>
            <a:endParaRPr lang="en-US" baseline="0" dirty="0" smtClean="0"/>
          </a:p>
          <a:p>
            <a:r>
              <a:rPr lang="en-US" baseline="0" dirty="0" smtClean="0"/>
              <a:t>These  successful outcome indicate that </a:t>
            </a:r>
          </a:p>
          <a:p>
            <a:r>
              <a:rPr lang="en-US" baseline="0" dirty="0" smtClean="0"/>
              <a:t>STC ‘s dual enrollment program has helped to </a:t>
            </a:r>
          </a:p>
          <a:p>
            <a:r>
              <a:rPr lang="en-US" baseline="0" dirty="0" smtClean="0"/>
              <a:t>Help to Create a college going culture, </a:t>
            </a:r>
          </a:p>
          <a:p>
            <a:r>
              <a:rPr lang="en-US" baseline="0" dirty="0" smtClean="0"/>
              <a:t>Accelerating college readiness, </a:t>
            </a:r>
          </a:p>
          <a:p>
            <a:r>
              <a:rPr lang="en-US" baseline="0" dirty="0" smtClean="0"/>
              <a:t>and has increased college completion rates </a:t>
            </a:r>
          </a:p>
          <a:p>
            <a:r>
              <a:rPr lang="en-US" baseline="0" dirty="0" smtClean="0"/>
              <a:t>Therefore, we truly believe that STC has made the right decision to waive tuition and fees and provide opportunity for over 12,000 students in this program.</a:t>
            </a:r>
            <a:endParaRPr lang="en-US" dirty="0"/>
          </a:p>
        </p:txBody>
      </p:sp>
      <p:sp>
        <p:nvSpPr>
          <p:cNvPr id="4" name="Slide Number Placeholder 3"/>
          <p:cNvSpPr>
            <a:spLocks noGrp="1"/>
          </p:cNvSpPr>
          <p:nvPr>
            <p:ph type="sldNum" sz="quarter" idx="10"/>
          </p:nvPr>
        </p:nvSpPr>
        <p:spPr/>
        <p:txBody>
          <a:bodyPr/>
          <a:lstStyle/>
          <a:p>
            <a:fld id="{A145E7E5-DE60-435F-B182-6A995F5DB7FB}" type="slidenum">
              <a:rPr lang="en-US" smtClean="0"/>
              <a:pPr/>
              <a:t>32</a:t>
            </a:fld>
            <a:endParaRPr lang="en-US" dirty="0"/>
          </a:p>
        </p:txBody>
      </p:sp>
    </p:spTree>
    <p:extLst>
      <p:ext uri="{BB962C8B-B14F-4D97-AF65-F5344CB8AC3E}">
        <p14:creationId xmlns:p14="http://schemas.microsoft.com/office/powerpoint/2010/main" val="246755942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diagramLayout" Target="../diagrams/layout2.xml"/><Relationship Id="rId7" Type="http://schemas.openxmlformats.org/officeDocument/2006/relationships/image" Target="../media/image1.jpeg"/><Relationship Id="rId2" Type="http://schemas.openxmlformats.org/officeDocument/2006/relationships/diagramData" Target="../diagrams/data2.xml"/><Relationship Id="rId1" Type="http://schemas.openxmlformats.org/officeDocument/2006/relationships/slideMaster" Target="../slideMasters/slideMaster1.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diagramLayout" Target="../diagrams/layout3.xml"/><Relationship Id="rId7" Type="http://schemas.openxmlformats.org/officeDocument/2006/relationships/image" Target="../media/image1.jpeg"/><Relationship Id="rId2" Type="http://schemas.openxmlformats.org/officeDocument/2006/relationships/diagramData" Target="../diagrams/data3.xml"/><Relationship Id="rId1" Type="http://schemas.openxmlformats.org/officeDocument/2006/relationships/slideMaster" Target="../slideMasters/slideMaster1.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2.jpg"/><Relationship Id="rId3" Type="http://schemas.openxmlformats.org/officeDocument/2006/relationships/diagramLayout" Target="../diagrams/layout4.xml"/><Relationship Id="rId7" Type="http://schemas.openxmlformats.org/officeDocument/2006/relationships/image" Target="../media/image1.jpeg"/><Relationship Id="rId2" Type="http://schemas.openxmlformats.org/officeDocument/2006/relationships/diagramData" Target="../diagrams/data4.xml"/><Relationship Id="rId1" Type="http://schemas.openxmlformats.org/officeDocument/2006/relationships/slideMaster" Target="../slideMasters/slideMaster1.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diagramLayout" Target="../diagrams/layout6.xml"/><Relationship Id="rId7" Type="http://schemas.openxmlformats.org/officeDocument/2006/relationships/image" Target="../media/image1.jpeg"/><Relationship Id="rId2" Type="http://schemas.openxmlformats.org/officeDocument/2006/relationships/diagramData" Target="../diagrams/data6.xml"/><Relationship Id="rId1" Type="http://schemas.openxmlformats.org/officeDocument/2006/relationships/slideMaster" Target="../slideMasters/slideMaster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Times New Roman" pitchFamily="18" charset="0"/>
                <a:cs typeface="Times New Roman" pitchFamily="18" charset="0"/>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08E175E-80D9-404C-9636-C2A038D6DE10}" type="datetimeFigureOut">
              <a:rPr lang="en-US" smtClean="0"/>
              <a:t>2/17/2014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99CBDEE-A18B-4CF3-960A-8DE211C6FFDE}" type="slidenum">
              <a:rPr lang="en-US" smtClean="0"/>
              <a:t>‹#›</a:t>
            </a:fld>
            <a:endParaRPr lang="en-US"/>
          </a:p>
        </p:txBody>
      </p:sp>
      <p:graphicFrame>
        <p:nvGraphicFramePr>
          <p:cNvPr id="7" name="Diagram 6"/>
          <p:cNvGraphicFramePr/>
          <p:nvPr userDrawn="1">
            <p:extLst>
              <p:ext uri="{D42A27DB-BD31-4B8C-83A1-F6EECF244321}">
                <p14:modId xmlns:p14="http://schemas.microsoft.com/office/powerpoint/2010/main" val="150510610"/>
              </p:ext>
            </p:extLst>
          </p:nvPr>
        </p:nvGraphicFramePr>
        <p:xfrm>
          <a:off x="0" y="6324600"/>
          <a:ext cx="9144000" cy="3352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8" name="Picture 7" descr="C:\Users\kjmckay\AppData\Local\Microsoft\Windows\Temporary Internet Files\Content.Word\Texas Completes Logo - Vertical (small).jpg"/>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8229600" y="5410200"/>
            <a:ext cx="641350" cy="888365"/>
          </a:xfrm>
          <a:prstGeom prst="rect">
            <a:avLst/>
          </a:prstGeom>
          <a:noFill/>
          <a:ln>
            <a:noFill/>
          </a:ln>
        </p:spPr>
      </p:pic>
    </p:spTree>
    <p:extLst>
      <p:ext uri="{BB962C8B-B14F-4D97-AF65-F5344CB8AC3E}">
        <p14:creationId xmlns:p14="http://schemas.microsoft.com/office/powerpoint/2010/main" val="410982507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defRPr>
                <a:latin typeface="Times New Roman" pitchFamily="18" charset="0"/>
                <a:cs typeface="Times New Roman" pitchFamily="18" charset="0"/>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pic>
        <p:nvPicPr>
          <p:cNvPr id="8" name="Picture 7" descr="C:\Users\kjmckay\AppData\Local\Microsoft\Windows\Temporary Internet Files\Content.Word\Texas Completes Logo - Vertical (small).jpg"/>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229600" y="5410200"/>
            <a:ext cx="641350" cy="888365"/>
          </a:xfrm>
          <a:prstGeom prst="rect">
            <a:avLst/>
          </a:prstGeom>
          <a:noFill/>
          <a:ln>
            <a:noFill/>
          </a:ln>
        </p:spPr>
      </p:pic>
    </p:spTree>
    <p:extLst>
      <p:ext uri="{BB962C8B-B14F-4D97-AF65-F5344CB8AC3E}">
        <p14:creationId xmlns:p14="http://schemas.microsoft.com/office/powerpoint/2010/main" val="354501107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Times New Roman" pitchFamily="18" charset="0"/>
                <a:cs typeface="Times New Roman" pitchFamily="18" charset="0"/>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08E175E-80D9-404C-9636-C2A038D6DE10}" type="datetimeFigureOut">
              <a:rPr lang="en-US" smtClean="0"/>
              <a:t>2/17/2014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99CBDEE-A18B-4CF3-960A-8DE211C6FFDE}" type="slidenum">
              <a:rPr lang="en-US" smtClean="0"/>
              <a:t>‹#›</a:t>
            </a:fld>
            <a:endParaRPr lang="en-US"/>
          </a:p>
        </p:txBody>
      </p:sp>
      <p:graphicFrame>
        <p:nvGraphicFramePr>
          <p:cNvPr id="7" name="Diagram 6"/>
          <p:cNvGraphicFramePr/>
          <p:nvPr userDrawn="1">
            <p:extLst>
              <p:ext uri="{D42A27DB-BD31-4B8C-83A1-F6EECF244321}">
                <p14:modId xmlns:p14="http://schemas.microsoft.com/office/powerpoint/2010/main" val="3479478807"/>
              </p:ext>
            </p:extLst>
          </p:nvPr>
        </p:nvGraphicFramePr>
        <p:xfrm>
          <a:off x="0" y="6324600"/>
          <a:ext cx="9144000" cy="3352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8" name="Picture 7" descr="C:\Users\kjmckay\AppData\Local\Microsoft\Windows\Temporary Internet Files\Content.Word\Texas Completes Logo - Vertical (small).jpg"/>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8229600" y="5410200"/>
            <a:ext cx="641350" cy="888365"/>
          </a:xfrm>
          <a:prstGeom prst="rect">
            <a:avLst/>
          </a:prstGeom>
          <a:noFill/>
          <a:ln>
            <a:noFill/>
          </a:ln>
        </p:spPr>
      </p:pic>
    </p:spTree>
    <p:extLst>
      <p:ext uri="{BB962C8B-B14F-4D97-AF65-F5344CB8AC3E}">
        <p14:creationId xmlns:p14="http://schemas.microsoft.com/office/powerpoint/2010/main" val="1497522717"/>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Times New Roman" pitchFamily="18" charset="0"/>
                <a:cs typeface="Times New Roman" pitchFamily="18" charset="0"/>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08E175E-80D9-404C-9636-C2A038D6DE10}" type="datetimeFigureOut">
              <a:rPr lang="en-US" smtClean="0"/>
              <a:t>2/17/2014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99CBDEE-A18B-4CF3-960A-8DE211C6FFDE}" type="slidenum">
              <a:rPr lang="en-US" smtClean="0"/>
              <a:t>‹#›</a:t>
            </a:fld>
            <a:endParaRPr lang="en-US"/>
          </a:p>
        </p:txBody>
      </p:sp>
      <p:graphicFrame>
        <p:nvGraphicFramePr>
          <p:cNvPr id="7" name="Diagram 6"/>
          <p:cNvGraphicFramePr/>
          <p:nvPr userDrawn="1">
            <p:extLst>
              <p:ext uri="{D42A27DB-BD31-4B8C-83A1-F6EECF244321}">
                <p14:modId xmlns:p14="http://schemas.microsoft.com/office/powerpoint/2010/main" val="3151755364"/>
              </p:ext>
            </p:extLst>
          </p:nvPr>
        </p:nvGraphicFramePr>
        <p:xfrm>
          <a:off x="0" y="6324600"/>
          <a:ext cx="9144000" cy="3352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8" name="Picture 7" descr="C:\Users\kjmckay\AppData\Local\Microsoft\Windows\Temporary Internet Files\Content.Word\Texas Completes Logo - Vertical (small).jpg"/>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8229600" y="5410200"/>
            <a:ext cx="641350" cy="888365"/>
          </a:xfrm>
          <a:prstGeom prst="rect">
            <a:avLst/>
          </a:prstGeom>
          <a:noFill/>
          <a:ln>
            <a:noFill/>
          </a:ln>
        </p:spPr>
      </p:pic>
      <p:pic>
        <p:nvPicPr>
          <p:cNvPr id="9" name="Picture 8"/>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152400" y="5700609"/>
            <a:ext cx="1362075" cy="572533"/>
          </a:xfrm>
          <a:prstGeom prst="rect">
            <a:avLst/>
          </a:prstGeom>
        </p:spPr>
      </p:pic>
    </p:spTree>
    <p:extLst>
      <p:ext uri="{BB962C8B-B14F-4D97-AF65-F5344CB8AC3E}">
        <p14:creationId xmlns:p14="http://schemas.microsoft.com/office/powerpoint/2010/main" val="781647164"/>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Times New Roman" pitchFamily="18" charset="0"/>
                <a:cs typeface="Times New Roman" pitchFamily="18" charset="0"/>
              </a:defRPr>
            </a:lvl1pPr>
          </a:lstStyle>
          <a:p>
            <a:r>
              <a:rPr lang="en-US" dirty="0" smtClean="0"/>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521231995"/>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Times New Roman" pitchFamily="18" charset="0"/>
                <a:cs typeface="Times New Roman" pitchFamily="18" charset="0"/>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08E175E-80D9-404C-9636-C2A038D6DE10}" type="datetimeFigureOut">
              <a:rPr lang="en-US" smtClean="0"/>
              <a:t>2/17/2014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99CBDEE-A18B-4CF3-960A-8DE211C6FFDE}" type="slidenum">
              <a:rPr lang="en-US" smtClean="0"/>
              <a:t>‹#›</a:t>
            </a:fld>
            <a:endParaRPr lang="en-US"/>
          </a:p>
        </p:txBody>
      </p:sp>
      <p:sp>
        <p:nvSpPr>
          <p:cNvPr id="10" name="Date Placeholder 3"/>
          <p:cNvSpPr txBox="1">
            <a:spLocks/>
          </p:cNvSpPr>
          <p:nvPr userDrawn="1"/>
        </p:nvSpPr>
        <p:spPr>
          <a:xfrm>
            <a:off x="457200" y="6356350"/>
            <a:ext cx="21336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08E175E-80D9-404C-9636-C2A038D6DE10}" type="datetimeFigureOut">
              <a:rPr lang="en-US" smtClean="0"/>
              <a:pPr/>
              <a:t>2/17/2014</a:t>
            </a:fld>
            <a:endParaRPr lang="en-US"/>
          </a:p>
        </p:txBody>
      </p:sp>
      <p:sp>
        <p:nvSpPr>
          <p:cNvPr id="11" name="Slide Number Placeholder 5"/>
          <p:cNvSpPr txBox="1">
            <a:spLocks/>
          </p:cNvSpPr>
          <p:nvPr userDrawn="1"/>
        </p:nvSpPr>
        <p:spPr>
          <a:xfrm>
            <a:off x="6553200" y="6356350"/>
            <a:ext cx="21336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9CBDEE-A18B-4CF3-960A-8DE211C6FFDE}" type="slidenum">
              <a:rPr lang="en-US" smtClean="0"/>
              <a:pPr/>
              <a:t>‹#›</a:t>
            </a:fld>
            <a:endParaRPr lang="en-US"/>
          </a:p>
        </p:txBody>
      </p:sp>
    </p:spTree>
    <p:extLst>
      <p:ext uri="{BB962C8B-B14F-4D97-AF65-F5344CB8AC3E}">
        <p14:creationId xmlns:p14="http://schemas.microsoft.com/office/powerpoint/2010/main" val="1182035663"/>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946043780"/>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98597135"/>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a:latin typeface="Times New Roman" pitchFamily="18" charset="0"/>
                <a:cs typeface="Times New Roman" pitchFamily="18" charset="0"/>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08E175E-80D9-404C-9636-C2A038D6DE10}" type="datetimeFigureOut">
              <a:rPr lang="en-US" smtClean="0">
                <a:solidFill>
                  <a:prstClr val="black">
                    <a:tint val="75000"/>
                  </a:prstClr>
                </a:solidFill>
              </a:rPr>
              <a:pPr/>
              <a:t>2/17/2014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99CBDEE-A18B-4CF3-960A-8DE211C6FFDE}" type="slidenum">
              <a:rPr lang="en-US" smtClean="0">
                <a:solidFill>
                  <a:prstClr val="black">
                    <a:tint val="75000"/>
                  </a:prstClr>
                </a:solidFill>
              </a:rPr>
              <a:pPr/>
              <a:t>‹#›</a:t>
            </a:fld>
            <a:endParaRPr lang="en-US">
              <a:solidFill>
                <a:prstClr val="black">
                  <a:tint val="75000"/>
                </a:prstClr>
              </a:solidFill>
            </a:endParaRPr>
          </a:p>
        </p:txBody>
      </p:sp>
      <p:graphicFrame>
        <p:nvGraphicFramePr>
          <p:cNvPr id="7" name="Diagram 6"/>
          <p:cNvGraphicFramePr/>
          <p:nvPr userDrawn="1">
            <p:extLst>
              <p:ext uri="{D42A27DB-BD31-4B8C-83A1-F6EECF244321}">
                <p14:modId xmlns:p14="http://schemas.microsoft.com/office/powerpoint/2010/main" val="3479478807"/>
              </p:ext>
            </p:extLst>
          </p:nvPr>
        </p:nvGraphicFramePr>
        <p:xfrm>
          <a:off x="0" y="6324600"/>
          <a:ext cx="9144000" cy="3352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8" name="Picture 7" descr="C:\Users\kjmckay\AppData\Local\Microsoft\Windows\Temporary Internet Files\Content.Word\Texas Completes Logo - Vertical (small).jpg"/>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8229600" y="5410200"/>
            <a:ext cx="641350" cy="888365"/>
          </a:xfrm>
          <a:prstGeom prst="rect">
            <a:avLst/>
          </a:prstGeom>
          <a:noFill/>
          <a:ln>
            <a:noFill/>
          </a:ln>
        </p:spPr>
      </p:pic>
    </p:spTree>
    <p:extLst>
      <p:ext uri="{BB962C8B-B14F-4D97-AF65-F5344CB8AC3E}">
        <p14:creationId xmlns:p14="http://schemas.microsoft.com/office/powerpoint/2010/main" val="149752271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diagramColors" Target="../diagrams/colors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diagramQuickStyle" Target="../diagrams/quickStyle1.xml"/><Relationship Id="rId2" Type="http://schemas.openxmlformats.org/officeDocument/2006/relationships/slideLayout" Target="../slideLayouts/slideLayout2.xml"/><Relationship Id="rId16" Type="http://schemas.openxmlformats.org/officeDocument/2006/relationships/image" Target="../media/image2.jp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diagramLayout" Target="../diagrams/layout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diagramData" Target="../diagrams/data1.xml"/><Relationship Id="rId4" Type="http://schemas.openxmlformats.org/officeDocument/2006/relationships/slideLayout" Target="../slideLayouts/slideLayout4.xml"/><Relationship Id="rId9" Type="http://schemas.openxmlformats.org/officeDocument/2006/relationships/theme" Target="../theme/theme1.xml"/><Relationship Id="rId14" Type="http://schemas.microsoft.com/office/2007/relationships/diagramDrawing" Target="../diagrams/drawing1.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theme" Target="../theme/theme2.xml"/><Relationship Id="rId1" Type="http://schemas.openxmlformats.org/officeDocument/2006/relationships/slideLayout" Target="../slideLayouts/slideLayout9.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08E175E-80D9-404C-9636-C2A038D6DE10}" type="datetimeFigureOut">
              <a:rPr lang="en-US" smtClean="0"/>
              <a:t>2/17/2014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99CBDEE-A18B-4CF3-960A-8DE211C6FFDE}" type="slidenum">
              <a:rPr lang="en-US" smtClean="0"/>
              <a:t>‹#›</a:t>
            </a:fld>
            <a:endParaRPr lang="en-US"/>
          </a:p>
        </p:txBody>
      </p:sp>
      <p:sp>
        <p:nvSpPr>
          <p:cNvPr id="7" name="Date Placeholder 3"/>
          <p:cNvSpPr txBox="1">
            <a:spLocks/>
          </p:cNvSpPr>
          <p:nvPr userDrawn="1"/>
        </p:nvSpPr>
        <p:spPr>
          <a:xfrm>
            <a:off x="457200" y="6356350"/>
            <a:ext cx="2133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08E175E-80D9-404C-9636-C2A038D6DE10}" type="datetimeFigureOut">
              <a:rPr lang="en-US" smtClean="0"/>
              <a:pPr/>
              <a:t>2/17/2014</a:t>
            </a:fld>
            <a:endParaRPr lang="en-US"/>
          </a:p>
        </p:txBody>
      </p:sp>
      <p:sp>
        <p:nvSpPr>
          <p:cNvPr id="8" name="Slide Number Placeholder 5"/>
          <p:cNvSpPr txBox="1">
            <a:spLocks/>
          </p:cNvSpPr>
          <p:nvPr userDrawn="1"/>
        </p:nvSpPr>
        <p:spPr>
          <a:xfrm>
            <a:off x="6553200" y="6356350"/>
            <a:ext cx="2133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9CBDEE-A18B-4CF3-960A-8DE211C6FFDE}" type="slidenum">
              <a:rPr lang="en-US" smtClean="0"/>
              <a:pPr/>
              <a:t>‹#›</a:t>
            </a:fld>
            <a:endParaRPr lang="en-US"/>
          </a:p>
        </p:txBody>
      </p:sp>
      <p:graphicFrame>
        <p:nvGraphicFramePr>
          <p:cNvPr id="9" name="Diagram 8"/>
          <p:cNvGraphicFramePr/>
          <p:nvPr userDrawn="1">
            <p:extLst>
              <p:ext uri="{D42A27DB-BD31-4B8C-83A1-F6EECF244321}">
                <p14:modId xmlns:p14="http://schemas.microsoft.com/office/powerpoint/2010/main" val="1278724887"/>
              </p:ext>
            </p:extLst>
          </p:nvPr>
        </p:nvGraphicFramePr>
        <p:xfrm>
          <a:off x="0" y="6324600"/>
          <a:ext cx="9144000" cy="335280"/>
        </p:xfrm>
        <a:graphic>
          <a:graphicData uri="http://schemas.openxmlformats.org/drawingml/2006/diagram">
            <dgm:relIds xmlns:dgm="http://schemas.openxmlformats.org/drawingml/2006/diagram" xmlns:r="http://schemas.openxmlformats.org/officeDocument/2006/relationships" r:dm="rId10" r:lo="rId11" r:qs="rId12" r:cs="rId13"/>
          </a:graphicData>
        </a:graphic>
      </p:graphicFrame>
      <p:pic>
        <p:nvPicPr>
          <p:cNvPr id="10" name="Picture 9" descr="C:\Users\kjmckay\AppData\Local\Microsoft\Windows\Temporary Internet Files\Content.Word\Texas Completes Logo - Vertical (small).jpg"/>
          <p:cNvPicPr/>
          <p:nvPr userDrawn="1"/>
        </p:nvPicPr>
        <p:blipFill>
          <a:blip r:embed="rId15" cstate="print">
            <a:extLst>
              <a:ext uri="{28A0092B-C50C-407E-A947-70E740481C1C}">
                <a14:useLocalDpi xmlns:a14="http://schemas.microsoft.com/office/drawing/2010/main" val="0"/>
              </a:ext>
            </a:extLst>
          </a:blip>
          <a:srcRect/>
          <a:stretch>
            <a:fillRect/>
          </a:stretch>
        </p:blipFill>
        <p:spPr bwMode="auto">
          <a:xfrm>
            <a:off x="8229600" y="5410200"/>
            <a:ext cx="641350" cy="888365"/>
          </a:xfrm>
          <a:prstGeom prst="rect">
            <a:avLst/>
          </a:prstGeom>
          <a:noFill/>
          <a:ln>
            <a:noFill/>
          </a:ln>
        </p:spPr>
      </p:pic>
      <p:pic>
        <p:nvPicPr>
          <p:cNvPr id="11" name="Picture 10"/>
          <p:cNvPicPr>
            <a:picLocks noChangeAspect="1"/>
          </p:cNvPicPr>
          <p:nvPr userDrawn="1"/>
        </p:nvPicPr>
        <p:blipFill>
          <a:blip r:embed="rId16">
            <a:extLst>
              <a:ext uri="{28A0092B-C50C-407E-A947-70E740481C1C}">
                <a14:useLocalDpi xmlns:a14="http://schemas.microsoft.com/office/drawing/2010/main" val="0"/>
              </a:ext>
            </a:extLst>
          </a:blip>
          <a:stretch>
            <a:fillRect/>
          </a:stretch>
        </p:blipFill>
        <p:spPr>
          <a:xfrm>
            <a:off x="152400" y="5700609"/>
            <a:ext cx="1362075" cy="572533"/>
          </a:xfrm>
          <a:prstGeom prst="rect">
            <a:avLst/>
          </a:prstGeom>
        </p:spPr>
      </p:pic>
    </p:spTree>
    <p:extLst>
      <p:ext uri="{BB962C8B-B14F-4D97-AF65-F5344CB8AC3E}">
        <p14:creationId xmlns:p14="http://schemas.microsoft.com/office/powerpoint/2010/main" val="791305209"/>
      </p:ext>
    </p:extLst>
  </p:cSld>
  <p:clrMap bg1="lt1" tx1="dk1" bg2="lt2" tx2="dk2" accent1="accent1" accent2="accent2" accent3="accent3" accent4="accent4" accent5="accent5" accent6="accent6" hlink="hlink" folHlink="folHlink"/>
  <p:sldLayoutIdLst>
    <p:sldLayoutId id="2147483660" r:id="rId1"/>
    <p:sldLayoutId id="2147483649" r:id="rId2"/>
    <p:sldLayoutId id="2147483661" r:id="rId3"/>
    <p:sldLayoutId id="2147483650" r:id="rId4"/>
    <p:sldLayoutId id="2147483652" r:id="rId5"/>
    <p:sldLayoutId id="2147483653" r:id="rId6"/>
    <p:sldLayoutId id="2147483655" r:id="rId7"/>
    <p:sldLayoutId id="2147483656" r:id="rId8"/>
  </p:sldLayoutIdLst>
  <p:timing>
    <p:tnLst>
      <p:par>
        <p:cTn id="1" dur="indefinite" restart="never" nodeType="tmRoot"/>
      </p:par>
    </p:tnLst>
  </p:timing>
  <p:txStyles>
    <p:titleStyle>
      <a:lvl1pPr algn="ctr" defTabSz="914400" rtl="0" eaLnBrk="1" latinLnBrk="0" hangingPunct="1">
        <a:spcBef>
          <a:spcPct val="0"/>
        </a:spcBef>
        <a:buNone/>
        <a:defRPr sz="4400" b="1"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08E175E-80D9-404C-9636-C2A038D6DE10}" type="datetimeFigureOut">
              <a:rPr lang="en-US" smtClean="0">
                <a:solidFill>
                  <a:prstClr val="black">
                    <a:tint val="75000"/>
                  </a:prstClr>
                </a:solidFill>
              </a:rPr>
              <a:pPr/>
              <a:t>2/17/2014</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99CBDEE-A18B-4CF3-960A-8DE211C6FFDE}" type="slidenum">
              <a:rPr lang="en-US" smtClean="0">
                <a:solidFill>
                  <a:prstClr val="black">
                    <a:tint val="75000"/>
                  </a:prstClr>
                </a:solidFill>
              </a:rPr>
              <a:pPr/>
              <a:t>‹#›</a:t>
            </a:fld>
            <a:endParaRPr lang="en-US">
              <a:solidFill>
                <a:prstClr val="black">
                  <a:tint val="75000"/>
                </a:prstClr>
              </a:solidFill>
            </a:endParaRPr>
          </a:p>
        </p:txBody>
      </p:sp>
      <p:sp>
        <p:nvSpPr>
          <p:cNvPr id="7" name="Date Placeholder 3"/>
          <p:cNvSpPr txBox="1">
            <a:spLocks/>
          </p:cNvSpPr>
          <p:nvPr userDrawn="1"/>
        </p:nvSpPr>
        <p:spPr>
          <a:xfrm>
            <a:off x="457200" y="6356350"/>
            <a:ext cx="2133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08E175E-80D9-404C-9636-C2A038D6DE10}" type="datetimeFigureOut">
              <a:rPr lang="en-US" smtClean="0"/>
              <a:pPr/>
              <a:t>2/17/2014</a:t>
            </a:fld>
            <a:endParaRPr lang="en-US"/>
          </a:p>
        </p:txBody>
      </p:sp>
      <p:sp>
        <p:nvSpPr>
          <p:cNvPr id="8" name="Slide Number Placeholder 5"/>
          <p:cNvSpPr txBox="1">
            <a:spLocks/>
          </p:cNvSpPr>
          <p:nvPr userDrawn="1"/>
        </p:nvSpPr>
        <p:spPr>
          <a:xfrm>
            <a:off x="6553200" y="6356350"/>
            <a:ext cx="2133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9CBDEE-A18B-4CF3-960A-8DE211C6FFDE}" type="slidenum">
              <a:rPr lang="en-US" smtClean="0"/>
              <a:pPr/>
              <a:t>‹#›</a:t>
            </a:fld>
            <a:endParaRPr lang="en-US"/>
          </a:p>
        </p:txBody>
      </p:sp>
      <p:graphicFrame>
        <p:nvGraphicFramePr>
          <p:cNvPr id="9" name="Diagram 8"/>
          <p:cNvGraphicFramePr/>
          <p:nvPr userDrawn="1">
            <p:extLst>
              <p:ext uri="{D42A27DB-BD31-4B8C-83A1-F6EECF244321}">
                <p14:modId xmlns:p14="http://schemas.microsoft.com/office/powerpoint/2010/main" val="1278724887"/>
              </p:ext>
            </p:extLst>
          </p:nvPr>
        </p:nvGraphicFramePr>
        <p:xfrm>
          <a:off x="0" y="6324600"/>
          <a:ext cx="9144000" cy="33528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0" name="Picture 9" descr="C:\Users\kjmckay\AppData\Local\Microsoft\Windows\Temporary Internet Files\Content.Word\Texas Completes Logo - Vertical (small).jpg"/>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a:off x="8229600" y="5410200"/>
            <a:ext cx="641350" cy="888365"/>
          </a:xfrm>
          <a:prstGeom prst="rect">
            <a:avLst/>
          </a:prstGeom>
          <a:noFill/>
          <a:ln>
            <a:noFill/>
          </a:ln>
        </p:spPr>
      </p:pic>
    </p:spTree>
    <p:extLst>
      <p:ext uri="{BB962C8B-B14F-4D97-AF65-F5344CB8AC3E}">
        <p14:creationId xmlns:p14="http://schemas.microsoft.com/office/powerpoint/2010/main" val="4234937501"/>
      </p:ext>
    </p:extLst>
  </p:cSld>
  <p:clrMap bg1="lt1" tx1="dk1" bg2="lt2" tx2="dk2" accent1="accent1" accent2="accent2" accent3="accent3" accent4="accent4" accent5="accent5" accent6="accent6" hlink="hlink" folHlink="folHlink"/>
  <p:sldLayoutIdLst>
    <p:sldLayoutId id="2147483663" r:id="rId1"/>
  </p:sldLayoutIdLst>
  <p:timing>
    <p:tnLst>
      <p:par>
        <p:cTn id="1" dur="indefinite" restart="never" nodeType="tmRoot"/>
      </p:par>
    </p:tnLst>
  </p:timing>
  <p:txStyles>
    <p:titleStyle>
      <a:lvl1pPr algn="ctr" defTabSz="914400" rtl="0" eaLnBrk="1" latinLnBrk="0" hangingPunct="1">
        <a:spcBef>
          <a:spcPct val="0"/>
        </a:spcBef>
        <a:buNone/>
        <a:defRPr sz="4400" b="1" kern="1200">
          <a:solidFill>
            <a:schemeClr val="tx1"/>
          </a:solidFill>
          <a:latin typeface="Times New Roman" pitchFamily="18" charset="0"/>
          <a:ea typeface="+mj-ea"/>
          <a:cs typeface="Times New Roman" pitchFamily="18" charset="0"/>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4.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4.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image" Target="../media/image16.jpeg"/><Relationship Id="rId1" Type="http://schemas.openxmlformats.org/officeDocument/2006/relationships/slideLayout" Target="../slideLayouts/slideLayout4.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jpg"/></Relationships>
</file>

<file path=ppt/slides/_rels/slide2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4.xml"/><Relationship Id="rId4" Type="http://schemas.openxmlformats.org/officeDocument/2006/relationships/image" Target="../media/image27.png"/></Relationships>
</file>

<file path=ppt/slides/_rels/slide26.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6.xml"/><Relationship Id="rId1" Type="http://schemas.openxmlformats.org/officeDocument/2006/relationships/slideLayout" Target="../slideLayouts/slideLayout4.xml"/><Relationship Id="rId5" Type="http://schemas.openxmlformats.org/officeDocument/2006/relationships/image" Target="../media/image33.png"/><Relationship Id="rId4" Type="http://schemas.openxmlformats.org/officeDocument/2006/relationships/image" Target="../media/image32.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7.xml"/><Relationship Id="rId7" Type="http://schemas.openxmlformats.org/officeDocument/2006/relationships/image" Target="../media/image2.jpg"/><Relationship Id="rId2" Type="http://schemas.openxmlformats.org/officeDocument/2006/relationships/diagramData" Target="../diagrams/data7.xml"/><Relationship Id="rId1" Type="http://schemas.openxmlformats.org/officeDocument/2006/relationships/slideLayout" Target="../slideLayouts/slideLayout4.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28700" y="2514600"/>
            <a:ext cx="7239000" cy="1200329"/>
          </a:xfrm>
          <a:prstGeom prst="rect">
            <a:avLst/>
          </a:prstGeom>
          <a:noFill/>
        </p:spPr>
        <p:txBody>
          <a:bodyPr wrap="square" rtlCol="0">
            <a:spAutoFit/>
          </a:bodyPr>
          <a:lstStyle/>
          <a:p>
            <a:pPr algn="ctr"/>
            <a:r>
              <a:rPr lang="en-US" sz="3600" b="1" dirty="0" smtClean="0">
                <a:latin typeface="Times New Roman" pitchFamily="18" charset="0"/>
                <a:cs typeface="Times New Roman" pitchFamily="18" charset="0"/>
              </a:rPr>
              <a:t>A </a:t>
            </a:r>
            <a:r>
              <a:rPr lang="en-US" sz="3600" b="1" dirty="0">
                <a:latin typeface="Times New Roman" pitchFamily="18" charset="0"/>
                <a:cs typeface="Times New Roman" pitchFamily="18" charset="0"/>
              </a:rPr>
              <a:t>Dual Enrollment Program from Enrollment to Completion</a:t>
            </a:r>
          </a:p>
        </p:txBody>
      </p:sp>
      <p:pic>
        <p:nvPicPr>
          <p:cNvPr id="16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67000" y="1295400"/>
            <a:ext cx="4366618"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Box 8"/>
          <p:cNvSpPr txBox="1"/>
          <p:nvPr/>
        </p:nvSpPr>
        <p:spPr>
          <a:xfrm>
            <a:off x="447675" y="4419600"/>
            <a:ext cx="4200525" cy="1015663"/>
          </a:xfrm>
          <a:prstGeom prst="rect">
            <a:avLst/>
          </a:prstGeom>
          <a:noFill/>
        </p:spPr>
        <p:txBody>
          <a:bodyPr wrap="square">
            <a:spAutoFit/>
          </a:bodyPr>
          <a:lstStyle/>
          <a:p>
            <a:pPr algn="ctr">
              <a:defRPr/>
            </a:pPr>
            <a:r>
              <a:rPr lang="en-US" sz="2000" b="1" dirty="0">
                <a:latin typeface="Times New Roman" pitchFamily="18" charset="0"/>
                <a:cs typeface="Times New Roman" pitchFamily="18" charset="0"/>
              </a:rPr>
              <a:t>Larry Barroso</a:t>
            </a:r>
          </a:p>
          <a:p>
            <a:pPr algn="ctr">
              <a:defRPr/>
            </a:pPr>
            <a:r>
              <a:rPr lang="en-US" sz="2000" b="1" dirty="0">
                <a:latin typeface="Times New Roman" pitchFamily="18" charset="0"/>
                <a:cs typeface="Times New Roman" pitchFamily="18" charset="0"/>
              </a:rPr>
              <a:t>Director of College </a:t>
            </a:r>
            <a:r>
              <a:rPr lang="en-US" sz="2000" b="1" dirty="0" smtClean="0">
                <a:latin typeface="Times New Roman" pitchFamily="18" charset="0"/>
                <a:cs typeface="Times New Roman" pitchFamily="18" charset="0"/>
              </a:rPr>
              <a:t>Connections</a:t>
            </a:r>
          </a:p>
          <a:p>
            <a:pPr algn="ctr">
              <a:defRPr/>
            </a:pPr>
            <a:r>
              <a:rPr lang="en-US" sz="2000" b="1" dirty="0" smtClean="0">
                <a:latin typeface="Times New Roman" pitchFamily="18" charset="0"/>
                <a:cs typeface="Times New Roman" pitchFamily="18" charset="0"/>
              </a:rPr>
              <a:t>and </a:t>
            </a:r>
            <a:r>
              <a:rPr lang="en-US" sz="2000" b="1" dirty="0">
                <a:latin typeface="Times New Roman" pitchFamily="18" charset="0"/>
                <a:cs typeface="Times New Roman" pitchFamily="18" charset="0"/>
              </a:rPr>
              <a:t>Admissions</a:t>
            </a:r>
          </a:p>
        </p:txBody>
      </p:sp>
      <p:sp>
        <p:nvSpPr>
          <p:cNvPr id="10" name="TextBox 9"/>
          <p:cNvSpPr txBox="1"/>
          <p:nvPr/>
        </p:nvSpPr>
        <p:spPr>
          <a:xfrm>
            <a:off x="4419600" y="4419600"/>
            <a:ext cx="4200525" cy="707886"/>
          </a:xfrm>
          <a:prstGeom prst="rect">
            <a:avLst/>
          </a:prstGeom>
          <a:noFill/>
        </p:spPr>
        <p:txBody>
          <a:bodyPr wrap="square">
            <a:spAutoFit/>
          </a:bodyPr>
          <a:lstStyle/>
          <a:p>
            <a:pPr algn="ctr">
              <a:defRPr/>
            </a:pPr>
            <a:r>
              <a:rPr lang="en-US" sz="2000" b="1" dirty="0">
                <a:latin typeface="Times New Roman" pitchFamily="18" charset="0"/>
                <a:cs typeface="Times New Roman" pitchFamily="18" charset="0"/>
              </a:rPr>
              <a:t>Tony Matamoros</a:t>
            </a:r>
          </a:p>
          <a:p>
            <a:pPr algn="ctr">
              <a:defRPr/>
            </a:pPr>
            <a:r>
              <a:rPr lang="en-US" sz="2000" b="1" dirty="0">
                <a:latin typeface="Times New Roman" pitchFamily="18" charset="0"/>
                <a:cs typeface="Times New Roman" pitchFamily="18" charset="0"/>
              </a:rPr>
              <a:t>Coordinator of Dual Enrollment</a:t>
            </a:r>
          </a:p>
        </p:txBody>
      </p:sp>
    </p:spTree>
    <p:extLst>
      <p:ext uri="{BB962C8B-B14F-4D97-AF65-F5344CB8AC3E}">
        <p14:creationId xmlns:p14="http://schemas.microsoft.com/office/powerpoint/2010/main" val="113666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sz="4000" dirty="0">
                <a:effectLst>
                  <a:outerShdw blurRad="38100" dist="38100" dir="2700000" algn="tl">
                    <a:srgbClr val="000000">
                      <a:alpha val="43137"/>
                    </a:srgbClr>
                  </a:outerShdw>
                </a:effectLst>
              </a:rPr>
              <a:t>Dual Enrollment – Sections</a:t>
            </a:r>
            <a:br>
              <a:rPr lang="en-US" sz="4000" dirty="0">
                <a:effectLst>
                  <a:outerShdw blurRad="38100" dist="38100" dir="2700000" algn="tl">
                    <a:srgbClr val="000000">
                      <a:alpha val="43137"/>
                    </a:srgbClr>
                  </a:outerShdw>
                </a:effectLst>
              </a:rPr>
            </a:br>
            <a:r>
              <a:rPr lang="en-US" sz="2400" dirty="0"/>
              <a:t>Fall 2013</a:t>
            </a:r>
          </a:p>
        </p:txBody>
      </p:sp>
      <p:sp>
        <p:nvSpPr>
          <p:cNvPr id="3" name="Slide Number Placeholder 2"/>
          <p:cNvSpPr>
            <a:spLocks noGrp="1"/>
          </p:cNvSpPr>
          <p:nvPr>
            <p:ph type="sldNum" sz="quarter" idx="12"/>
          </p:nvPr>
        </p:nvSpPr>
        <p:spPr/>
        <p:txBody>
          <a:bodyPr/>
          <a:lstStyle/>
          <a:p>
            <a:pPr>
              <a:defRPr/>
            </a:pPr>
            <a:fld id="{49054D24-1F4D-4B3D-A3ED-84E3E50B5ECB}" type="slidenum">
              <a:rPr lang="en-US" smtClean="0"/>
              <a:pPr>
                <a:defRPr/>
              </a:pPr>
              <a:t>10</a:t>
            </a:fld>
            <a:endParaRPr lang="en-US"/>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2536879765"/>
              </p:ext>
            </p:extLst>
          </p:nvPr>
        </p:nvGraphicFramePr>
        <p:xfrm>
          <a:off x="685800" y="1600200"/>
          <a:ext cx="7772400" cy="42672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889304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59655" y="533400"/>
            <a:ext cx="7024688" cy="762000"/>
          </a:xfrm>
        </p:spPr>
        <p:txBody>
          <a:bodyPr>
            <a:normAutofit/>
          </a:bodyPr>
          <a:lstStyle/>
          <a:p>
            <a:pPr fontAlgn="auto">
              <a:spcAft>
                <a:spcPts val="0"/>
              </a:spcAft>
              <a:defRPr/>
            </a:pPr>
            <a:r>
              <a:rPr lang="en-US" sz="4000" dirty="0">
                <a:effectLst>
                  <a:outerShdw blurRad="38100" dist="38100" dir="2700000" algn="tl">
                    <a:srgbClr val="000000">
                      <a:alpha val="43137"/>
                    </a:srgbClr>
                  </a:outerShdw>
                </a:effectLst>
              </a:rPr>
              <a:t>Findings</a:t>
            </a:r>
          </a:p>
        </p:txBody>
      </p:sp>
      <p:sp>
        <p:nvSpPr>
          <p:cNvPr id="3" name="Content Placeholder 2"/>
          <p:cNvSpPr>
            <a:spLocks noGrp="1"/>
          </p:cNvSpPr>
          <p:nvPr>
            <p:ph idx="1"/>
          </p:nvPr>
        </p:nvSpPr>
        <p:spPr>
          <a:xfrm>
            <a:off x="990600" y="1828800"/>
            <a:ext cx="7543800" cy="3276600"/>
          </a:xfrm>
        </p:spPr>
        <p:txBody>
          <a:bodyPr>
            <a:normAutofit/>
          </a:bodyPr>
          <a:lstStyle/>
          <a:p>
            <a:pPr fontAlgn="auto">
              <a:lnSpc>
                <a:spcPct val="70000"/>
              </a:lnSpc>
              <a:spcAft>
                <a:spcPts val="0"/>
              </a:spcAft>
              <a:buFont typeface="Wingdings" pitchFamily="2" charset="2"/>
              <a:buChar char="§"/>
              <a:defRPr/>
            </a:pPr>
            <a:r>
              <a:rPr lang="en-US" sz="2500" dirty="0">
                <a:latin typeface="Times New Roman" pitchFamily="18" charset="0"/>
                <a:cs typeface="Times New Roman" pitchFamily="18" charset="0"/>
              </a:rPr>
              <a:t>Students do not always understand the impact Dual Credit Courses may have</a:t>
            </a:r>
          </a:p>
          <a:p>
            <a:pPr fontAlgn="auto">
              <a:lnSpc>
                <a:spcPct val="70000"/>
              </a:lnSpc>
              <a:spcAft>
                <a:spcPts val="0"/>
              </a:spcAft>
              <a:buFont typeface="Wingdings" pitchFamily="2" charset="2"/>
              <a:buChar char="§"/>
              <a:defRPr/>
            </a:pPr>
            <a:r>
              <a:rPr lang="en-US" sz="2500" dirty="0">
                <a:latin typeface="Times New Roman" pitchFamily="18" charset="0"/>
                <a:cs typeface="Times New Roman" pitchFamily="18" charset="0"/>
              </a:rPr>
              <a:t>Students are unaware of their progress toward completion</a:t>
            </a:r>
          </a:p>
          <a:p>
            <a:pPr fontAlgn="auto">
              <a:lnSpc>
                <a:spcPct val="70000"/>
              </a:lnSpc>
              <a:spcAft>
                <a:spcPts val="0"/>
              </a:spcAft>
              <a:buFont typeface="Wingdings" pitchFamily="2" charset="2"/>
              <a:buChar char="§"/>
              <a:defRPr/>
            </a:pPr>
            <a:r>
              <a:rPr lang="en-US" sz="2500" dirty="0">
                <a:latin typeface="Times New Roman" pitchFamily="18" charset="0"/>
                <a:cs typeface="Times New Roman" pitchFamily="18" charset="0"/>
              </a:rPr>
              <a:t>Students frequently register for courses outside of their degree plans</a:t>
            </a:r>
          </a:p>
          <a:p>
            <a:pPr fontAlgn="auto">
              <a:lnSpc>
                <a:spcPct val="70000"/>
              </a:lnSpc>
              <a:spcAft>
                <a:spcPts val="0"/>
              </a:spcAft>
              <a:buFont typeface="Wingdings" pitchFamily="2" charset="2"/>
              <a:buChar char="§"/>
              <a:defRPr/>
            </a:pPr>
            <a:r>
              <a:rPr lang="en-US" sz="2500" dirty="0">
                <a:latin typeface="Times New Roman" pitchFamily="18" charset="0"/>
                <a:cs typeface="Times New Roman" pitchFamily="18" charset="0"/>
              </a:rPr>
              <a:t>Students pursing associate degrees don’t apply to receive certificates that they qualify for </a:t>
            </a:r>
          </a:p>
          <a:p>
            <a:pPr fontAlgn="auto">
              <a:lnSpc>
                <a:spcPct val="70000"/>
              </a:lnSpc>
              <a:spcAft>
                <a:spcPts val="0"/>
              </a:spcAft>
              <a:buFont typeface="Wingdings" pitchFamily="2" charset="2"/>
              <a:buChar char="§"/>
              <a:defRPr/>
            </a:pPr>
            <a:r>
              <a:rPr lang="en-US" sz="2500" dirty="0">
                <a:latin typeface="Times New Roman" pitchFamily="18" charset="0"/>
                <a:cs typeface="Times New Roman" pitchFamily="18" charset="0"/>
              </a:rPr>
              <a:t>Students don’t always apply for </a:t>
            </a:r>
            <a:r>
              <a:rPr lang="en-US" sz="2500" dirty="0" smtClean="0">
                <a:latin typeface="Times New Roman" pitchFamily="18" charset="0"/>
                <a:cs typeface="Times New Roman" pitchFamily="18" charset="0"/>
              </a:rPr>
              <a:t>graduation</a:t>
            </a:r>
            <a:endParaRPr lang="en-US" sz="2500" dirty="0">
              <a:latin typeface="Times New Roman" pitchFamily="18" charset="0"/>
              <a:cs typeface="Times New Roman" pitchFamily="18" charset="0"/>
            </a:endParaRPr>
          </a:p>
        </p:txBody>
      </p:sp>
      <p:sp>
        <p:nvSpPr>
          <p:cNvPr id="7" name="Rounded Rectangle 4"/>
          <p:cNvSpPr/>
          <p:nvPr/>
        </p:nvSpPr>
        <p:spPr>
          <a:xfrm>
            <a:off x="3751432" y="2686387"/>
            <a:ext cx="1641135" cy="1485226"/>
          </a:xfrm>
          <a:prstGeom prst="rect">
            <a:avLst/>
          </a:prstGeom>
          <a:scene3d>
            <a:camera prst="orthographicFront"/>
            <a:lightRig rig="flat" dir="t"/>
          </a:scene3d>
          <a:sp3d/>
        </p:spPr>
        <p:style>
          <a:lnRef idx="0">
            <a:scrgbClr r="0" g="0" b="0"/>
          </a:lnRef>
          <a:fillRef idx="0">
            <a:scrgbClr r="0" g="0" b="0"/>
          </a:fillRef>
          <a:effectRef idx="0">
            <a:scrgbClr r="0" g="0" b="0"/>
          </a:effectRef>
          <a:fontRef idx="minor">
            <a:schemeClr val="lt1"/>
          </a:fontRef>
        </p:style>
        <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b="1" kern="1200" dirty="0" smtClean="0">
                <a:solidFill>
                  <a:sysClr val="window" lastClr="FFFFFF"/>
                </a:solidFill>
                <a:latin typeface="Century Gothic"/>
                <a:ea typeface="+mn-ea"/>
                <a:cs typeface="+mn-cs"/>
              </a:rPr>
              <a:t>Connection</a:t>
            </a:r>
            <a:endParaRPr lang="en-US" sz="1800" b="1" kern="1200" dirty="0">
              <a:solidFill>
                <a:sysClr val="window" lastClr="FFFFFF"/>
              </a:solidFill>
              <a:latin typeface="Century Gothic"/>
              <a:ea typeface="+mn-ea"/>
              <a:cs typeface="+mn-cs"/>
            </a:endParaRPr>
          </a:p>
        </p:txBody>
      </p:sp>
    </p:spTree>
    <p:extLst>
      <p:ext uri="{BB962C8B-B14F-4D97-AF65-F5344CB8AC3E}">
        <p14:creationId xmlns:p14="http://schemas.microsoft.com/office/powerpoint/2010/main" val="304411802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304800"/>
            <a:ext cx="8229600" cy="838200"/>
          </a:xfrm>
        </p:spPr>
        <p:txBody>
          <a:bodyPr>
            <a:noAutofit/>
          </a:bodyPr>
          <a:lstStyle/>
          <a:p>
            <a:pPr fontAlgn="auto">
              <a:spcAft>
                <a:spcPts val="0"/>
              </a:spcAft>
              <a:defRPr/>
            </a:pPr>
            <a:r>
              <a:rPr lang="en-US" sz="4000" dirty="0">
                <a:effectLst>
                  <a:outerShdw blurRad="38100" dist="38100" dir="2700000" algn="tl">
                    <a:srgbClr val="000000">
                      <a:alpha val="43137"/>
                    </a:srgbClr>
                  </a:outerShdw>
                </a:effectLst>
              </a:rPr>
              <a:t>Pathway Framework</a:t>
            </a:r>
          </a:p>
        </p:txBody>
      </p:sp>
      <p:sp>
        <p:nvSpPr>
          <p:cNvPr id="139267" name="TextBox 9"/>
          <p:cNvSpPr txBox="1">
            <a:spLocks noChangeArrowheads="1"/>
          </p:cNvSpPr>
          <p:nvPr/>
        </p:nvSpPr>
        <p:spPr bwMode="auto">
          <a:xfrm>
            <a:off x="609600" y="1447800"/>
            <a:ext cx="4191000"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hangingPunct="1"/>
            <a:r>
              <a:rPr lang="en-US" altLang="en-US" sz="2200" dirty="0">
                <a:solidFill>
                  <a:srgbClr val="000000"/>
                </a:solidFill>
                <a:latin typeface="Verdana" pitchFamily="34" charset="0"/>
              </a:rPr>
              <a:t>Increasing Momentum to </a:t>
            </a:r>
          </a:p>
          <a:p>
            <a:pPr eaLnBrk="1" hangingPunct="1"/>
            <a:r>
              <a:rPr lang="en-US" altLang="en-US" sz="2200" dirty="0">
                <a:solidFill>
                  <a:srgbClr val="000000"/>
                </a:solidFill>
                <a:latin typeface="Verdana" pitchFamily="34" charset="0"/>
              </a:rPr>
              <a:t>Graduation &amp; Removing</a:t>
            </a:r>
          </a:p>
          <a:p>
            <a:pPr eaLnBrk="1" hangingPunct="1"/>
            <a:r>
              <a:rPr lang="en-US" altLang="en-US" sz="2200" dirty="0">
                <a:solidFill>
                  <a:srgbClr val="000000"/>
                </a:solidFill>
                <a:latin typeface="Verdana" pitchFamily="34" charset="0"/>
              </a:rPr>
              <a:t>Barriers to Success</a:t>
            </a: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349974591"/>
              </p:ext>
            </p:extLst>
          </p:nvPr>
        </p:nvGraphicFramePr>
        <p:xfrm>
          <a:off x="990600" y="1790804"/>
          <a:ext cx="7386637" cy="4114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39269" name="TextBox 5"/>
          <p:cNvSpPr txBox="1">
            <a:spLocks noChangeArrowheads="1"/>
          </p:cNvSpPr>
          <p:nvPr/>
        </p:nvSpPr>
        <p:spPr bwMode="auto">
          <a:xfrm>
            <a:off x="154172" y="5029200"/>
            <a:ext cx="52578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hangingPunct="1"/>
            <a:r>
              <a:rPr lang="en-US" altLang="en-US" sz="1200" b="1" dirty="0" smtClean="0">
                <a:solidFill>
                  <a:srgbClr val="000000"/>
                </a:solidFill>
                <a:latin typeface="Verdana" pitchFamily="34" charset="0"/>
              </a:rPr>
              <a:t>South Texas College </a:t>
            </a:r>
            <a:r>
              <a:rPr lang="en-US" altLang="en-US" sz="1200" b="1" dirty="0">
                <a:solidFill>
                  <a:srgbClr val="000000"/>
                </a:solidFill>
                <a:latin typeface="Verdana" pitchFamily="34" charset="0"/>
              </a:rPr>
              <a:t>Student Groups Selected:</a:t>
            </a:r>
          </a:p>
          <a:p>
            <a:pPr eaLnBrk="1" hangingPunct="1"/>
            <a:r>
              <a:rPr lang="en-US" altLang="en-US" sz="1200" dirty="0">
                <a:solidFill>
                  <a:srgbClr val="000000"/>
                </a:solidFill>
                <a:latin typeface="Verdana" pitchFamily="34" charset="0"/>
              </a:rPr>
              <a:t>Full-Time FTICs &amp; Dual Enrollment </a:t>
            </a:r>
          </a:p>
          <a:p>
            <a:pPr eaLnBrk="1" hangingPunct="1"/>
            <a:r>
              <a:rPr lang="en-US" altLang="en-US" sz="1200" dirty="0">
                <a:solidFill>
                  <a:srgbClr val="000000"/>
                </a:solidFill>
                <a:latin typeface="Verdana" pitchFamily="34" charset="0"/>
              </a:rPr>
              <a:t>Students</a:t>
            </a:r>
          </a:p>
        </p:txBody>
      </p:sp>
    </p:spTree>
    <p:extLst>
      <p:ext uri="{BB962C8B-B14F-4D97-AF65-F5344CB8AC3E}">
        <p14:creationId xmlns:p14="http://schemas.microsoft.com/office/powerpoint/2010/main" val="36855330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28600"/>
            <a:ext cx="7786687" cy="1066800"/>
          </a:xfrm>
        </p:spPr>
        <p:txBody>
          <a:bodyPr>
            <a:normAutofit/>
          </a:bodyPr>
          <a:lstStyle/>
          <a:p>
            <a:pPr fontAlgn="auto">
              <a:spcAft>
                <a:spcPts val="0"/>
              </a:spcAft>
              <a:defRPr/>
            </a:pPr>
            <a:r>
              <a:rPr lang="en-US" sz="4000" dirty="0">
                <a:effectLst>
                  <a:outerShdw blurRad="38100" dist="38100" dir="2700000" algn="tl">
                    <a:srgbClr val="000000">
                      <a:alpha val="43137"/>
                    </a:srgbClr>
                  </a:outerShdw>
                </a:effectLst>
              </a:rPr>
              <a:t>Student Pathway</a:t>
            </a:r>
          </a:p>
        </p:txBody>
      </p:sp>
      <p:graphicFrame>
        <p:nvGraphicFramePr>
          <p:cNvPr id="8" name="Diagram 7"/>
          <p:cNvGraphicFramePr/>
          <p:nvPr>
            <p:extLst>
              <p:ext uri="{D42A27DB-BD31-4B8C-83A1-F6EECF244321}">
                <p14:modId xmlns:p14="http://schemas.microsoft.com/office/powerpoint/2010/main" val="625281696"/>
              </p:ext>
            </p:extLst>
          </p:nvPr>
        </p:nvGraphicFramePr>
        <p:xfrm>
          <a:off x="1066800" y="1371600"/>
          <a:ext cx="7391400" cy="4038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62083950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txBox="1">
            <a:spLocks/>
          </p:cNvSpPr>
          <p:nvPr/>
        </p:nvSpPr>
        <p:spPr bwMode="auto">
          <a:xfrm>
            <a:off x="-28353" y="228600"/>
            <a:ext cx="91440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fontAlgn="base">
              <a:lnSpc>
                <a:spcPct val="100000"/>
              </a:lnSpc>
              <a:spcBef>
                <a:spcPct val="0"/>
              </a:spcBef>
              <a:spcAft>
                <a:spcPct val="0"/>
              </a:spcAft>
              <a:buClrTx/>
              <a:buSzTx/>
              <a:tabLst/>
              <a:defRPr/>
            </a:pPr>
            <a:r>
              <a:rPr lang="en-US" sz="4000" b="1" dirty="0">
                <a:effectLst>
                  <a:outerShdw blurRad="38100" dist="38100" dir="2700000" algn="tl">
                    <a:srgbClr val="000000">
                      <a:alpha val="43137"/>
                    </a:srgbClr>
                  </a:outerShdw>
                </a:effectLst>
                <a:latin typeface="Times New Roman" pitchFamily="18" charset="0"/>
                <a:ea typeface="+mj-ea"/>
                <a:cs typeface="Times New Roman" pitchFamily="18" charset="0"/>
              </a:rPr>
              <a:t>D2D Initiative </a:t>
            </a:r>
          </a:p>
        </p:txBody>
      </p:sp>
      <p:sp>
        <p:nvSpPr>
          <p:cNvPr id="3" name="Content Placeholder 2"/>
          <p:cNvSpPr>
            <a:spLocks noGrp="1"/>
          </p:cNvSpPr>
          <p:nvPr>
            <p:ph idx="1"/>
          </p:nvPr>
        </p:nvSpPr>
        <p:spPr>
          <a:xfrm>
            <a:off x="428847" y="1371600"/>
            <a:ext cx="8229600" cy="4525963"/>
          </a:xfrm>
        </p:spPr>
        <p:txBody>
          <a:bodyPr>
            <a:normAutofit/>
          </a:bodyPr>
          <a:lstStyle/>
          <a:p>
            <a:pPr>
              <a:buFont typeface="Wingdings" pitchFamily="2" charset="2"/>
              <a:buChar char="§"/>
            </a:pPr>
            <a:r>
              <a:rPr lang="en-US" sz="2500" dirty="0">
                <a:latin typeface="Times New Roman" pitchFamily="18" charset="0"/>
                <a:cs typeface="Times New Roman" pitchFamily="18" charset="0"/>
              </a:rPr>
              <a:t>New Name</a:t>
            </a:r>
          </a:p>
          <a:p>
            <a:pPr lvl="1">
              <a:buFont typeface="Wingdings" pitchFamily="2" charset="2"/>
              <a:buChar char="§"/>
            </a:pPr>
            <a:r>
              <a:rPr lang="en-US" sz="2200" dirty="0">
                <a:latin typeface="Times New Roman" pitchFamily="18" charset="0"/>
                <a:cs typeface="Times New Roman" pitchFamily="18" charset="0"/>
              </a:rPr>
              <a:t>Rebrands the dual enrollment program to encourage completion of a college certificate or degree</a:t>
            </a:r>
          </a:p>
          <a:p>
            <a:pPr>
              <a:buFont typeface="Wingdings" pitchFamily="2" charset="2"/>
              <a:buChar char="§"/>
            </a:pPr>
            <a:r>
              <a:rPr lang="en-US" sz="2500" dirty="0">
                <a:latin typeface="Times New Roman" pitchFamily="18" charset="0"/>
                <a:cs typeface="Times New Roman" pitchFamily="18" charset="0"/>
              </a:rPr>
              <a:t>Dual2Degree Specialists</a:t>
            </a:r>
          </a:p>
          <a:p>
            <a:pPr lvl="1">
              <a:buFont typeface="Wingdings" pitchFamily="2" charset="2"/>
              <a:buChar char="§"/>
            </a:pPr>
            <a:r>
              <a:rPr lang="en-US" sz="2200" dirty="0">
                <a:latin typeface="Times New Roman" pitchFamily="18" charset="0"/>
                <a:cs typeface="Times New Roman" pitchFamily="18" charset="0"/>
              </a:rPr>
              <a:t>Promote the new vision of the program and will transition toward an advising role to support students and establish an educational pathway</a:t>
            </a:r>
          </a:p>
          <a:p>
            <a:pPr>
              <a:buFont typeface="Wingdings" pitchFamily="2" charset="2"/>
              <a:buChar char="§"/>
            </a:pPr>
            <a:r>
              <a:rPr lang="en-US" sz="2500" dirty="0">
                <a:latin typeface="Times New Roman" pitchFamily="18" charset="0"/>
                <a:cs typeface="Times New Roman" pitchFamily="18" charset="0"/>
              </a:rPr>
              <a:t>Mandatory Orientation</a:t>
            </a:r>
          </a:p>
          <a:p>
            <a:pPr lvl="1">
              <a:buFont typeface="Wingdings" pitchFamily="2" charset="2"/>
              <a:buChar char="§"/>
            </a:pPr>
            <a:r>
              <a:rPr lang="en-US" sz="2200" dirty="0">
                <a:latin typeface="Times New Roman" pitchFamily="18" charset="0"/>
                <a:cs typeface="Times New Roman" pitchFamily="18" charset="0"/>
              </a:rPr>
              <a:t>Will educate students on the enrollment process and responsibility of being a college student</a:t>
            </a:r>
          </a:p>
        </p:txBody>
      </p:sp>
    </p:spTree>
    <p:extLst>
      <p:ext uri="{BB962C8B-B14F-4D97-AF65-F5344CB8AC3E}">
        <p14:creationId xmlns:p14="http://schemas.microsoft.com/office/powerpoint/2010/main" val="280240652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effectLst>
                  <a:outerShdw blurRad="38100" dist="38100" dir="2700000" algn="tl">
                    <a:srgbClr val="000000">
                      <a:alpha val="43137"/>
                    </a:srgbClr>
                  </a:outerShdw>
                </a:effectLst>
              </a:rPr>
              <a:t>Challenges Identified</a:t>
            </a:r>
          </a:p>
        </p:txBody>
      </p:sp>
      <p:sp>
        <p:nvSpPr>
          <p:cNvPr id="3" name="Content Placeholder 2"/>
          <p:cNvSpPr>
            <a:spLocks noGrp="1"/>
          </p:cNvSpPr>
          <p:nvPr>
            <p:ph idx="1"/>
          </p:nvPr>
        </p:nvSpPr>
        <p:spPr>
          <a:xfrm>
            <a:off x="533400" y="2209800"/>
            <a:ext cx="4648200" cy="2971800"/>
          </a:xfrm>
        </p:spPr>
        <p:txBody>
          <a:bodyPr>
            <a:normAutofit/>
          </a:bodyPr>
          <a:lstStyle/>
          <a:p>
            <a:pPr>
              <a:buFont typeface="Wingdings" pitchFamily="2" charset="2"/>
              <a:buChar char="§"/>
            </a:pPr>
            <a:r>
              <a:rPr lang="en-US" sz="2500" dirty="0">
                <a:latin typeface="Times New Roman" pitchFamily="18" charset="0"/>
                <a:cs typeface="Times New Roman" pitchFamily="18" charset="0"/>
              </a:rPr>
              <a:t>Fast Growing </a:t>
            </a:r>
            <a:r>
              <a:rPr lang="en-US" sz="2500" dirty="0" smtClean="0">
                <a:latin typeface="Times New Roman" pitchFamily="18" charset="0"/>
                <a:cs typeface="Times New Roman" pitchFamily="18" charset="0"/>
              </a:rPr>
              <a:t>Program  </a:t>
            </a:r>
            <a:endParaRPr lang="en-US" sz="2500" dirty="0">
              <a:latin typeface="Times New Roman" pitchFamily="18" charset="0"/>
              <a:cs typeface="Times New Roman" pitchFamily="18" charset="0"/>
            </a:endParaRPr>
          </a:p>
          <a:p>
            <a:pPr>
              <a:buFont typeface="Wingdings" pitchFamily="2" charset="2"/>
              <a:buChar char="§"/>
            </a:pPr>
            <a:r>
              <a:rPr lang="en-US" sz="2500" dirty="0" smtClean="0">
                <a:latin typeface="Times New Roman" pitchFamily="18" charset="0"/>
                <a:cs typeface="Times New Roman" pitchFamily="18" charset="0"/>
              </a:rPr>
              <a:t>“</a:t>
            </a:r>
            <a:r>
              <a:rPr lang="en-US" sz="2500" dirty="0">
                <a:latin typeface="Times New Roman" pitchFamily="18" charset="0"/>
                <a:cs typeface="Times New Roman" pitchFamily="18" charset="0"/>
              </a:rPr>
              <a:t>Do more with the same staff”</a:t>
            </a:r>
          </a:p>
          <a:p>
            <a:pPr>
              <a:buFont typeface="Wingdings" pitchFamily="2" charset="2"/>
              <a:buChar char="§"/>
            </a:pPr>
            <a:r>
              <a:rPr lang="en-US" sz="2500" dirty="0">
                <a:latin typeface="Times New Roman" pitchFamily="18" charset="0"/>
                <a:cs typeface="Times New Roman" pitchFamily="18" charset="0"/>
              </a:rPr>
              <a:t>Enrollment Process</a:t>
            </a:r>
          </a:p>
          <a:p>
            <a:pPr>
              <a:buFont typeface="Wingdings" pitchFamily="2" charset="2"/>
              <a:buChar char="§"/>
            </a:pPr>
            <a:r>
              <a:rPr lang="en-US" sz="2500" dirty="0">
                <a:latin typeface="Times New Roman" pitchFamily="18" charset="0"/>
                <a:cs typeface="Times New Roman" pitchFamily="18" charset="0"/>
              </a:rPr>
              <a:t>Student </a:t>
            </a:r>
            <a:r>
              <a:rPr lang="en-US" sz="2500" dirty="0" smtClean="0">
                <a:latin typeface="Times New Roman" pitchFamily="18" charset="0"/>
                <a:cs typeface="Times New Roman" pitchFamily="18" charset="0"/>
              </a:rPr>
              <a:t>Schedules</a:t>
            </a:r>
          </a:p>
          <a:p>
            <a:pPr>
              <a:buFont typeface="Wingdings" pitchFamily="2" charset="2"/>
              <a:buChar char="§"/>
            </a:pPr>
            <a:r>
              <a:rPr lang="en-US" sz="2500" dirty="0" smtClean="0">
                <a:latin typeface="Times New Roman" pitchFamily="18" charset="0"/>
                <a:cs typeface="Times New Roman" pitchFamily="18" charset="0"/>
              </a:rPr>
              <a:t>Student Academic Standing</a:t>
            </a:r>
            <a:endParaRPr lang="en-US" sz="2500" dirty="0">
              <a:latin typeface="Times New Roman" pitchFamily="18" charset="0"/>
              <a:cs typeface="Times New Roman" pitchFamily="18" charset="0"/>
            </a:endParaRPr>
          </a:p>
          <a:p>
            <a:pPr>
              <a:buFont typeface="Wingdings" pitchFamily="2" charset="2"/>
              <a:buChar char="§"/>
            </a:pPr>
            <a:r>
              <a:rPr lang="en-US" sz="2500" dirty="0">
                <a:latin typeface="Times New Roman" pitchFamily="18" charset="0"/>
                <a:cs typeface="Times New Roman" pitchFamily="18" charset="0"/>
              </a:rPr>
              <a:t>Program Integrity</a:t>
            </a:r>
          </a:p>
        </p:txBody>
      </p:sp>
      <p:pic>
        <p:nvPicPr>
          <p:cNvPr id="1024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4566" t="6314" r="4289" b="7318"/>
          <a:stretch/>
        </p:blipFill>
        <p:spPr bwMode="auto">
          <a:xfrm>
            <a:off x="5634447" y="1828800"/>
            <a:ext cx="2758931"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3"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7805" t="9448" r="7303" b="12064"/>
          <a:stretch/>
        </p:blipFill>
        <p:spPr bwMode="auto">
          <a:xfrm>
            <a:off x="5659132" y="3733800"/>
            <a:ext cx="2734246" cy="17388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3035425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fontAlgn="base">
              <a:spcAft>
                <a:spcPct val="0"/>
              </a:spcAft>
              <a:defRPr/>
            </a:pPr>
            <a:r>
              <a:rPr lang="en-US" sz="4000" dirty="0">
                <a:effectLst>
                  <a:outerShdw blurRad="38100" dist="38100" dir="2700000" algn="tl">
                    <a:srgbClr val="000000">
                      <a:alpha val="43137"/>
                    </a:srgbClr>
                  </a:outerShdw>
                </a:effectLst>
              </a:rPr>
              <a:t>Career Pathways</a:t>
            </a:r>
          </a:p>
        </p:txBody>
      </p:sp>
      <p:sp>
        <p:nvSpPr>
          <p:cNvPr id="3" name="Content Placeholder 2"/>
          <p:cNvSpPr>
            <a:spLocks noGrp="1"/>
          </p:cNvSpPr>
          <p:nvPr>
            <p:ph idx="1"/>
          </p:nvPr>
        </p:nvSpPr>
        <p:spPr>
          <a:xfrm>
            <a:off x="3312213" y="1524000"/>
            <a:ext cx="5679387" cy="3680428"/>
          </a:xfrm>
        </p:spPr>
        <p:txBody>
          <a:bodyPr>
            <a:normAutofit fontScale="77500" lnSpcReduction="20000"/>
          </a:bodyPr>
          <a:lstStyle/>
          <a:p>
            <a:pPr>
              <a:buFont typeface="Wingdings" pitchFamily="2" charset="2"/>
              <a:buChar char="§"/>
            </a:pPr>
            <a:r>
              <a:rPr lang="en-US" dirty="0">
                <a:latin typeface="Times New Roman" pitchFamily="18" charset="0"/>
                <a:cs typeface="Times New Roman" pitchFamily="18" charset="0"/>
              </a:rPr>
              <a:t>Focus on Completion</a:t>
            </a:r>
          </a:p>
          <a:p>
            <a:pPr>
              <a:buFont typeface="Wingdings" pitchFamily="2" charset="2"/>
              <a:buChar char="§"/>
            </a:pPr>
            <a:r>
              <a:rPr lang="en-US" dirty="0">
                <a:latin typeface="Times New Roman" pitchFamily="18" charset="0"/>
                <a:cs typeface="Times New Roman" pitchFamily="18" charset="0"/>
              </a:rPr>
              <a:t>Workforce </a:t>
            </a:r>
            <a:r>
              <a:rPr lang="en-US" dirty="0" smtClean="0">
                <a:latin typeface="Times New Roman" pitchFamily="18" charset="0"/>
                <a:cs typeface="Times New Roman" pitchFamily="18" charset="0"/>
              </a:rPr>
              <a:t>Programs &amp; Course Offering</a:t>
            </a:r>
            <a:endParaRPr lang="en-US" dirty="0">
              <a:latin typeface="Times New Roman" pitchFamily="18" charset="0"/>
              <a:cs typeface="Times New Roman" pitchFamily="18" charset="0"/>
            </a:endParaRPr>
          </a:p>
          <a:p>
            <a:pPr>
              <a:buFont typeface="Wingdings" pitchFamily="2" charset="2"/>
              <a:buChar char="§"/>
            </a:pPr>
            <a:r>
              <a:rPr lang="en-US" dirty="0">
                <a:latin typeface="Times New Roman" pitchFamily="18" charset="0"/>
                <a:cs typeface="Times New Roman" pitchFamily="18" charset="0"/>
              </a:rPr>
              <a:t>Advising component</a:t>
            </a:r>
          </a:p>
          <a:p>
            <a:pPr lvl="1">
              <a:buFont typeface="Wingdings" pitchFamily="2" charset="2"/>
              <a:buChar char="§"/>
            </a:pPr>
            <a:r>
              <a:rPr lang="en-US" dirty="0">
                <a:latin typeface="Times New Roman" pitchFamily="18" charset="0"/>
                <a:cs typeface="Times New Roman" pitchFamily="18" charset="0"/>
              </a:rPr>
              <a:t>HS Counselor Training/Workshops</a:t>
            </a:r>
          </a:p>
          <a:p>
            <a:pPr lvl="1">
              <a:buFont typeface="Wingdings" pitchFamily="2" charset="2"/>
              <a:buChar char="§"/>
            </a:pPr>
            <a:r>
              <a:rPr lang="en-US" dirty="0">
                <a:latin typeface="Times New Roman" pitchFamily="18" charset="0"/>
                <a:cs typeface="Times New Roman" pitchFamily="18" charset="0"/>
              </a:rPr>
              <a:t>GPM &amp; Degree Audit</a:t>
            </a:r>
          </a:p>
          <a:p>
            <a:pPr lvl="1">
              <a:buFont typeface="Wingdings" pitchFamily="2" charset="2"/>
              <a:buChar char="§"/>
            </a:pPr>
            <a:r>
              <a:rPr lang="en-US" dirty="0">
                <a:latin typeface="Times New Roman" pitchFamily="18" charset="0"/>
                <a:cs typeface="Times New Roman" pitchFamily="18" charset="0"/>
              </a:rPr>
              <a:t>Faculty Advising</a:t>
            </a:r>
          </a:p>
          <a:p>
            <a:pPr lvl="1">
              <a:buFont typeface="Wingdings" pitchFamily="2" charset="2"/>
              <a:buChar char="§"/>
            </a:pPr>
            <a:r>
              <a:rPr lang="en-US" dirty="0">
                <a:latin typeface="Times New Roman" pitchFamily="18" charset="0"/>
                <a:cs typeface="Times New Roman" pitchFamily="18" charset="0"/>
              </a:rPr>
              <a:t>Orientation</a:t>
            </a:r>
          </a:p>
          <a:p>
            <a:pPr>
              <a:buFont typeface="Wingdings" pitchFamily="2" charset="2"/>
              <a:buChar char="§"/>
            </a:pPr>
            <a:r>
              <a:rPr lang="en-US" dirty="0">
                <a:latin typeface="Times New Roman" pitchFamily="18" charset="0"/>
                <a:cs typeface="Times New Roman" pitchFamily="18" charset="0"/>
              </a:rPr>
              <a:t>Career Assessment</a:t>
            </a:r>
          </a:p>
          <a:p>
            <a:pPr lvl="1">
              <a:buFont typeface="Wingdings" pitchFamily="2" charset="2"/>
              <a:buChar char="§"/>
            </a:pPr>
            <a:r>
              <a:rPr lang="en-US" dirty="0" err="1">
                <a:latin typeface="Times New Roman" pitchFamily="18" charset="0"/>
                <a:cs typeface="Times New Roman" pitchFamily="18" charset="0"/>
              </a:rPr>
              <a:t>Kuder</a:t>
            </a:r>
            <a:r>
              <a:rPr lang="en-US" dirty="0">
                <a:latin typeface="Times New Roman" pitchFamily="18" charset="0"/>
                <a:cs typeface="Times New Roman" pitchFamily="18" charset="0"/>
              </a:rPr>
              <a:t>/Career Cruising</a:t>
            </a:r>
          </a:p>
          <a:p>
            <a:pPr lvl="1">
              <a:buFont typeface="Wingdings" pitchFamily="2" charset="2"/>
              <a:buChar char="§"/>
            </a:pPr>
            <a:r>
              <a:rPr lang="en-US" dirty="0">
                <a:latin typeface="Times New Roman" pitchFamily="18" charset="0"/>
                <a:cs typeface="Times New Roman" pitchFamily="18" charset="0"/>
              </a:rPr>
              <a:t>8th grade assessment by school district</a:t>
            </a:r>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2114107"/>
            <a:ext cx="2589476" cy="2514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7" name="Group 16"/>
          <p:cNvGrpSpPr/>
          <p:nvPr/>
        </p:nvGrpSpPr>
        <p:grpSpPr>
          <a:xfrm>
            <a:off x="1636945" y="5616110"/>
            <a:ext cx="1489475" cy="334926"/>
            <a:chOff x="0" y="1325887"/>
            <a:chExt cx="1801829" cy="1645920"/>
          </a:xfrm>
          <a:scene3d>
            <a:camera prst="orthographicFront"/>
            <a:lightRig rig="flat" dir="t"/>
          </a:scene3d>
        </p:grpSpPr>
        <p:sp>
          <p:nvSpPr>
            <p:cNvPr id="27" name="Rounded Rectangle 26"/>
            <p:cNvSpPr/>
            <p:nvPr/>
          </p:nvSpPr>
          <p:spPr>
            <a:xfrm>
              <a:off x="0" y="1325887"/>
              <a:ext cx="1801829" cy="1645920"/>
            </a:xfrm>
            <a:prstGeom prst="roundRect">
              <a:avLst/>
            </a:prstGeom>
            <a:gradFill rotWithShape="0">
              <a:gsLst>
                <a:gs pos="0">
                  <a:srgbClr val="4BACC6">
                    <a:hueOff val="0"/>
                    <a:satOff val="0"/>
                    <a:lumOff val="0"/>
                    <a:alphaOff val="0"/>
                  </a:srgbClr>
                </a:gs>
                <a:gs pos="100000">
                  <a:srgbClr val="4BACC6">
                    <a:hueOff val="0"/>
                    <a:satOff val="0"/>
                    <a:lumOff val="0"/>
                    <a:alphaOff val="0"/>
                    <a:shade val="75000"/>
                    <a:satMod val="120000"/>
                    <a:lumMod val="90000"/>
                  </a:srgbClr>
                </a:gs>
              </a:gsLst>
              <a:lin ang="5400000" scaled="0"/>
            </a:gradFill>
            <a:ln>
              <a:noFill/>
            </a:ln>
            <a:effectLst>
              <a:outerShdw blurRad="50800" dist="25400" dir="5400000" rotWithShape="0">
                <a:srgbClr val="000000">
                  <a:alpha val="28000"/>
                </a:srgbClr>
              </a:outerShdw>
            </a:effectLst>
            <a:sp3d prstMaterial="plastic">
              <a:bevelT w="120900" h="88900"/>
              <a:bevelB w="88900" h="31750" prst="angle"/>
            </a:sp3d>
          </p:spPr>
          <p:style>
            <a:lnRef idx="0">
              <a:scrgbClr r="0" g="0" b="0"/>
            </a:lnRef>
            <a:fillRef idx="3">
              <a:scrgbClr r="0" g="0" b="0"/>
            </a:fillRef>
            <a:effectRef idx="2">
              <a:scrgbClr r="0" g="0" b="0"/>
            </a:effectRef>
            <a:fontRef idx="minor">
              <a:schemeClr val="lt1"/>
            </a:fontRef>
          </p:style>
        </p:sp>
        <p:sp>
          <p:nvSpPr>
            <p:cNvPr id="28" name="Rounded Rectangle 5"/>
            <p:cNvSpPr/>
            <p:nvPr/>
          </p:nvSpPr>
          <p:spPr>
            <a:xfrm>
              <a:off x="80348" y="1406235"/>
              <a:ext cx="1641135" cy="1485228"/>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1500" b="1" kern="1200" dirty="0" smtClean="0">
                  <a:solidFill>
                    <a:sysClr val="window" lastClr="FFFFFF"/>
                  </a:solidFill>
                  <a:latin typeface="Century Gothic"/>
                  <a:ea typeface="+mn-ea"/>
                  <a:cs typeface="+mn-cs"/>
                </a:rPr>
                <a:t>Connection</a:t>
              </a:r>
              <a:endParaRPr lang="en-US" sz="1500" b="1" kern="1200" dirty="0">
                <a:solidFill>
                  <a:sysClr val="window" lastClr="FFFFFF"/>
                </a:solidFill>
                <a:latin typeface="Century Gothic"/>
                <a:ea typeface="+mn-ea"/>
                <a:cs typeface="+mn-cs"/>
              </a:endParaRPr>
            </a:p>
          </p:txBody>
        </p:sp>
      </p:grpSp>
      <p:grpSp>
        <p:nvGrpSpPr>
          <p:cNvPr id="18" name="Group 17"/>
          <p:cNvGrpSpPr/>
          <p:nvPr/>
        </p:nvGrpSpPr>
        <p:grpSpPr>
          <a:xfrm>
            <a:off x="3243486" y="5204428"/>
            <a:ext cx="1407935" cy="1065185"/>
            <a:chOff x="2028860" y="1287669"/>
            <a:chExt cx="1400142" cy="1645920"/>
          </a:xfrm>
          <a:scene3d>
            <a:camera prst="orthographicFront"/>
            <a:lightRig rig="flat" dir="t"/>
          </a:scene3d>
        </p:grpSpPr>
        <p:sp>
          <p:nvSpPr>
            <p:cNvPr id="25" name="Rounded Rectangle 24"/>
            <p:cNvSpPr/>
            <p:nvPr/>
          </p:nvSpPr>
          <p:spPr>
            <a:xfrm>
              <a:off x="2028860" y="1287669"/>
              <a:ext cx="1400142" cy="1645920"/>
            </a:xfrm>
            <a:prstGeom prst="roundRect">
              <a:avLst/>
            </a:prstGeom>
            <a:gradFill rotWithShape="0">
              <a:gsLst>
                <a:gs pos="0">
                  <a:srgbClr val="4BACC6">
                    <a:hueOff val="-3311292"/>
                    <a:satOff val="13270"/>
                    <a:lumOff val="2876"/>
                    <a:alphaOff val="0"/>
                  </a:srgbClr>
                </a:gs>
                <a:gs pos="100000">
                  <a:srgbClr val="4BACC6">
                    <a:hueOff val="-3311292"/>
                    <a:satOff val="13270"/>
                    <a:lumOff val="2876"/>
                    <a:alphaOff val="0"/>
                    <a:shade val="75000"/>
                    <a:satMod val="120000"/>
                    <a:lumMod val="90000"/>
                  </a:srgbClr>
                </a:gs>
              </a:gsLst>
              <a:lin ang="5400000" scaled="0"/>
            </a:gradFill>
            <a:ln>
              <a:noFill/>
            </a:ln>
            <a:effectLst>
              <a:outerShdw blurRad="50800" dist="25400" dir="5400000" rotWithShape="0">
                <a:srgbClr val="000000">
                  <a:alpha val="28000"/>
                </a:srgbClr>
              </a:outerShdw>
            </a:effectLst>
            <a:sp3d prstMaterial="plastic">
              <a:bevelT w="120900" h="88900"/>
              <a:bevelB w="88900" h="31750" prst="angle"/>
            </a:sp3d>
          </p:spPr>
          <p:style>
            <a:lnRef idx="0">
              <a:scrgbClr r="0" g="0" b="0"/>
            </a:lnRef>
            <a:fillRef idx="3">
              <a:scrgbClr r="0" g="0" b="0"/>
            </a:fillRef>
            <a:effectRef idx="2">
              <a:scrgbClr r="0" g="0" b="0"/>
            </a:effectRef>
            <a:fontRef idx="minor">
              <a:schemeClr val="lt1"/>
            </a:fontRef>
          </p:style>
        </p:sp>
        <p:sp>
          <p:nvSpPr>
            <p:cNvPr id="26" name="Rounded Rectangle 7"/>
            <p:cNvSpPr/>
            <p:nvPr/>
          </p:nvSpPr>
          <p:spPr>
            <a:xfrm>
              <a:off x="2097207" y="1356017"/>
              <a:ext cx="1263444" cy="1509224"/>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b="1" kern="1200" dirty="0" smtClean="0">
                  <a:solidFill>
                    <a:sysClr val="window" lastClr="FFFFFF"/>
                  </a:solidFill>
                  <a:latin typeface="Century Gothic"/>
                  <a:ea typeface="+mn-ea"/>
                  <a:cs typeface="+mn-cs"/>
                </a:rPr>
                <a:t>Entry</a:t>
              </a:r>
              <a:endParaRPr lang="en-US" sz="2000" b="1" kern="1200" dirty="0">
                <a:solidFill>
                  <a:sysClr val="window" lastClr="FFFFFF"/>
                </a:solidFill>
                <a:latin typeface="Century Gothic"/>
                <a:ea typeface="+mn-ea"/>
                <a:cs typeface="+mn-cs"/>
              </a:endParaRPr>
            </a:p>
          </p:txBody>
        </p:sp>
      </p:grpSp>
      <p:grpSp>
        <p:nvGrpSpPr>
          <p:cNvPr id="19" name="Group 18"/>
          <p:cNvGrpSpPr/>
          <p:nvPr/>
        </p:nvGrpSpPr>
        <p:grpSpPr>
          <a:xfrm>
            <a:off x="4730750" y="5204428"/>
            <a:ext cx="1806640" cy="1065184"/>
            <a:chOff x="3581401" y="1287669"/>
            <a:chExt cx="1571395" cy="1645920"/>
          </a:xfrm>
          <a:scene3d>
            <a:camera prst="orthographicFront"/>
            <a:lightRig rig="flat" dir="t"/>
          </a:scene3d>
        </p:grpSpPr>
        <p:sp>
          <p:nvSpPr>
            <p:cNvPr id="23" name="Rounded Rectangle 22"/>
            <p:cNvSpPr/>
            <p:nvPr/>
          </p:nvSpPr>
          <p:spPr>
            <a:xfrm>
              <a:off x="3581401" y="1287669"/>
              <a:ext cx="1571395" cy="1645920"/>
            </a:xfrm>
            <a:prstGeom prst="roundRect">
              <a:avLst/>
            </a:prstGeom>
            <a:gradFill rotWithShape="0">
              <a:gsLst>
                <a:gs pos="0">
                  <a:srgbClr val="4BACC6">
                    <a:hueOff val="-6622584"/>
                    <a:satOff val="26541"/>
                    <a:lumOff val="5752"/>
                    <a:alphaOff val="0"/>
                  </a:srgbClr>
                </a:gs>
                <a:gs pos="100000">
                  <a:srgbClr val="4BACC6">
                    <a:hueOff val="-6622584"/>
                    <a:satOff val="26541"/>
                    <a:lumOff val="5752"/>
                    <a:alphaOff val="0"/>
                    <a:shade val="75000"/>
                    <a:satMod val="120000"/>
                    <a:lumMod val="90000"/>
                  </a:srgbClr>
                </a:gs>
              </a:gsLst>
              <a:lin ang="5400000" scaled="0"/>
            </a:gradFill>
            <a:ln>
              <a:noFill/>
            </a:ln>
            <a:effectLst>
              <a:outerShdw blurRad="50800" dist="25400" dir="5400000" rotWithShape="0">
                <a:srgbClr val="000000">
                  <a:alpha val="28000"/>
                </a:srgbClr>
              </a:outerShdw>
            </a:effectLst>
            <a:sp3d prstMaterial="plastic">
              <a:bevelT w="120900" h="88900"/>
              <a:bevelB w="88900" h="31750" prst="angle"/>
            </a:sp3d>
          </p:spPr>
          <p:style>
            <a:lnRef idx="0">
              <a:scrgbClr r="0" g="0" b="0"/>
            </a:lnRef>
            <a:fillRef idx="3">
              <a:scrgbClr r="0" g="0" b="0"/>
            </a:fillRef>
            <a:effectRef idx="2">
              <a:scrgbClr r="0" g="0" b="0"/>
            </a:effectRef>
            <a:fontRef idx="minor">
              <a:schemeClr val="lt1"/>
            </a:fontRef>
          </p:style>
        </p:sp>
        <p:sp>
          <p:nvSpPr>
            <p:cNvPr id="24" name="Rounded Rectangle 9"/>
            <p:cNvSpPr/>
            <p:nvPr/>
          </p:nvSpPr>
          <p:spPr>
            <a:xfrm>
              <a:off x="3658109" y="1364376"/>
              <a:ext cx="1417977" cy="1492501"/>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b="1" kern="1200" dirty="0" smtClean="0">
                  <a:solidFill>
                    <a:sysClr val="window" lastClr="FFFFFF"/>
                  </a:solidFill>
                  <a:latin typeface="Century Gothic"/>
                  <a:ea typeface="+mn-ea"/>
                  <a:cs typeface="+mn-cs"/>
                </a:rPr>
                <a:t>Progress</a:t>
              </a:r>
              <a:endParaRPr lang="en-US" sz="2000" b="1" kern="1200" dirty="0">
                <a:solidFill>
                  <a:sysClr val="window" lastClr="FFFFFF"/>
                </a:solidFill>
                <a:latin typeface="Century Gothic"/>
                <a:ea typeface="+mn-ea"/>
                <a:cs typeface="+mn-cs"/>
              </a:endParaRPr>
            </a:p>
          </p:txBody>
        </p:sp>
      </p:grpSp>
      <p:grpSp>
        <p:nvGrpSpPr>
          <p:cNvPr id="20" name="Group 19"/>
          <p:cNvGrpSpPr/>
          <p:nvPr/>
        </p:nvGrpSpPr>
        <p:grpSpPr>
          <a:xfrm>
            <a:off x="6655246" y="5618005"/>
            <a:ext cx="1580982" cy="334926"/>
            <a:chOff x="5334000" y="1287669"/>
            <a:chExt cx="1912525" cy="1645920"/>
          </a:xfrm>
          <a:scene3d>
            <a:camera prst="orthographicFront"/>
            <a:lightRig rig="flat" dir="t"/>
          </a:scene3d>
        </p:grpSpPr>
        <p:sp>
          <p:nvSpPr>
            <p:cNvPr id="21" name="Rounded Rectangle 20"/>
            <p:cNvSpPr/>
            <p:nvPr/>
          </p:nvSpPr>
          <p:spPr>
            <a:xfrm>
              <a:off x="5334000" y="1287669"/>
              <a:ext cx="1912525" cy="1645920"/>
            </a:xfrm>
            <a:prstGeom prst="roundRect">
              <a:avLst/>
            </a:prstGeom>
            <a:gradFill rotWithShape="0">
              <a:gsLst>
                <a:gs pos="0">
                  <a:srgbClr val="4BACC6">
                    <a:hueOff val="-9933876"/>
                    <a:satOff val="39811"/>
                    <a:lumOff val="8628"/>
                    <a:alphaOff val="0"/>
                  </a:srgbClr>
                </a:gs>
                <a:gs pos="100000">
                  <a:srgbClr val="4BACC6">
                    <a:hueOff val="-9933876"/>
                    <a:satOff val="39811"/>
                    <a:lumOff val="8628"/>
                    <a:alphaOff val="0"/>
                    <a:shade val="75000"/>
                    <a:satMod val="120000"/>
                    <a:lumMod val="90000"/>
                  </a:srgbClr>
                </a:gs>
              </a:gsLst>
              <a:lin ang="5400000" scaled="0"/>
            </a:gradFill>
            <a:ln>
              <a:noFill/>
            </a:ln>
            <a:effectLst>
              <a:outerShdw blurRad="50800" dist="25400" dir="5400000" rotWithShape="0">
                <a:srgbClr val="000000">
                  <a:alpha val="28000"/>
                </a:srgbClr>
              </a:outerShdw>
            </a:effectLst>
            <a:sp3d prstMaterial="plastic">
              <a:bevelT w="120900" h="88900"/>
              <a:bevelB w="88900" h="31750" prst="angle"/>
            </a:sp3d>
          </p:spPr>
          <p:style>
            <a:lnRef idx="0">
              <a:scrgbClr r="0" g="0" b="0"/>
            </a:lnRef>
            <a:fillRef idx="3">
              <a:scrgbClr r="0" g="0" b="0"/>
            </a:fillRef>
            <a:effectRef idx="2">
              <a:scrgbClr r="0" g="0" b="0"/>
            </a:effectRef>
            <a:fontRef idx="minor">
              <a:schemeClr val="lt1"/>
            </a:fontRef>
          </p:style>
        </p:sp>
        <p:sp>
          <p:nvSpPr>
            <p:cNvPr id="22" name="Rounded Rectangle 11"/>
            <p:cNvSpPr/>
            <p:nvPr/>
          </p:nvSpPr>
          <p:spPr>
            <a:xfrm>
              <a:off x="5414349" y="1368017"/>
              <a:ext cx="1751831" cy="1485228"/>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1500" b="1" kern="1200" dirty="0" smtClean="0">
                  <a:solidFill>
                    <a:sysClr val="window" lastClr="FFFFFF"/>
                  </a:solidFill>
                  <a:latin typeface="Century Gothic"/>
                  <a:ea typeface="+mn-ea"/>
                  <a:cs typeface="+mn-cs"/>
                </a:rPr>
                <a:t>Completion</a:t>
              </a:r>
              <a:endParaRPr lang="en-US" sz="1500" b="1" kern="1200" dirty="0">
                <a:solidFill>
                  <a:sysClr val="window" lastClr="FFFFFF"/>
                </a:solidFill>
                <a:latin typeface="Century Gothic"/>
                <a:ea typeface="+mn-ea"/>
                <a:cs typeface="+mn-cs"/>
              </a:endParaRPr>
            </a:p>
          </p:txBody>
        </p:sp>
      </p:grpSp>
    </p:spTree>
    <p:extLst>
      <p:ext uri="{BB962C8B-B14F-4D97-AF65-F5344CB8AC3E}">
        <p14:creationId xmlns:p14="http://schemas.microsoft.com/office/powerpoint/2010/main" val="399631356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381000"/>
            <a:ext cx="7848600" cy="838200"/>
          </a:xfrm>
        </p:spPr>
        <p:txBody>
          <a:bodyPr>
            <a:noAutofit/>
          </a:bodyPr>
          <a:lstStyle/>
          <a:p>
            <a:pPr fontAlgn="base">
              <a:spcAft>
                <a:spcPct val="0"/>
              </a:spcAft>
              <a:defRPr/>
            </a:pPr>
            <a:r>
              <a:rPr lang="en-US" sz="4000" dirty="0">
                <a:effectLst>
                  <a:outerShdw blurRad="38100" dist="38100" dir="2700000" algn="tl">
                    <a:srgbClr val="000000">
                      <a:alpha val="43137"/>
                    </a:srgbClr>
                  </a:outerShdw>
                </a:effectLst>
              </a:rPr>
              <a:t>Graduation Progress Meter</a:t>
            </a:r>
          </a:p>
        </p:txBody>
      </p:sp>
      <p:pic>
        <p:nvPicPr>
          <p:cNvPr id="144388" name="Picture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972310" y="1356355"/>
            <a:ext cx="5516879" cy="3871110"/>
          </a:xfrm>
          <a:prstGeom prst="rect">
            <a:avLst/>
          </a:prstGeom>
          <a:noFill/>
          <a:ln w="9525">
            <a:solidFill>
              <a:schemeClr val="accent1"/>
            </a:solidFill>
            <a:miter lim="800000"/>
            <a:headEnd/>
            <a:tailEnd/>
          </a:ln>
          <a:extLst>
            <a:ext uri="{909E8E84-426E-40DD-AFC4-6F175D3DCCD1}">
              <a14:hiddenFill xmlns:a14="http://schemas.microsoft.com/office/drawing/2010/main">
                <a:solidFill>
                  <a:srgbClr val="FFFFFF"/>
                </a:solidFill>
              </a14:hiddenFill>
            </a:ext>
          </a:extLst>
        </p:spPr>
      </p:pic>
      <p:grpSp>
        <p:nvGrpSpPr>
          <p:cNvPr id="16" name="Group 15"/>
          <p:cNvGrpSpPr/>
          <p:nvPr/>
        </p:nvGrpSpPr>
        <p:grpSpPr>
          <a:xfrm>
            <a:off x="1636945" y="5616110"/>
            <a:ext cx="1489475" cy="334926"/>
            <a:chOff x="0" y="1325887"/>
            <a:chExt cx="1801829" cy="1645920"/>
          </a:xfrm>
          <a:scene3d>
            <a:camera prst="orthographicFront"/>
            <a:lightRig rig="flat" dir="t"/>
          </a:scene3d>
        </p:grpSpPr>
        <p:sp>
          <p:nvSpPr>
            <p:cNvPr id="18" name="Rounded Rectangle 17"/>
            <p:cNvSpPr/>
            <p:nvPr/>
          </p:nvSpPr>
          <p:spPr>
            <a:xfrm>
              <a:off x="0" y="1325887"/>
              <a:ext cx="1801829" cy="1645920"/>
            </a:xfrm>
            <a:prstGeom prst="roundRect">
              <a:avLst/>
            </a:prstGeom>
            <a:gradFill rotWithShape="0">
              <a:gsLst>
                <a:gs pos="0">
                  <a:srgbClr val="4BACC6">
                    <a:hueOff val="0"/>
                    <a:satOff val="0"/>
                    <a:lumOff val="0"/>
                    <a:alphaOff val="0"/>
                  </a:srgbClr>
                </a:gs>
                <a:gs pos="100000">
                  <a:srgbClr val="4BACC6">
                    <a:hueOff val="0"/>
                    <a:satOff val="0"/>
                    <a:lumOff val="0"/>
                    <a:alphaOff val="0"/>
                    <a:shade val="75000"/>
                    <a:satMod val="120000"/>
                    <a:lumMod val="90000"/>
                  </a:srgbClr>
                </a:gs>
              </a:gsLst>
              <a:lin ang="5400000" scaled="0"/>
            </a:gradFill>
            <a:ln>
              <a:noFill/>
            </a:ln>
            <a:effectLst>
              <a:outerShdw blurRad="50800" dist="25400" dir="5400000" rotWithShape="0">
                <a:srgbClr val="000000">
                  <a:alpha val="28000"/>
                </a:srgbClr>
              </a:outerShdw>
            </a:effectLst>
            <a:sp3d prstMaterial="plastic">
              <a:bevelT w="120900" h="88900"/>
              <a:bevelB w="88900" h="31750" prst="angle"/>
            </a:sp3d>
          </p:spPr>
          <p:style>
            <a:lnRef idx="0">
              <a:scrgbClr r="0" g="0" b="0"/>
            </a:lnRef>
            <a:fillRef idx="3">
              <a:scrgbClr r="0" g="0" b="0"/>
            </a:fillRef>
            <a:effectRef idx="2">
              <a:scrgbClr r="0" g="0" b="0"/>
            </a:effectRef>
            <a:fontRef idx="minor">
              <a:schemeClr val="lt1"/>
            </a:fontRef>
          </p:style>
        </p:sp>
        <p:sp>
          <p:nvSpPr>
            <p:cNvPr id="19" name="Rounded Rectangle 5"/>
            <p:cNvSpPr/>
            <p:nvPr/>
          </p:nvSpPr>
          <p:spPr>
            <a:xfrm>
              <a:off x="80348" y="1406235"/>
              <a:ext cx="1641135" cy="1485228"/>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1500" b="1" kern="1200" dirty="0" smtClean="0">
                  <a:solidFill>
                    <a:sysClr val="window" lastClr="FFFFFF"/>
                  </a:solidFill>
                  <a:latin typeface="Century Gothic"/>
                  <a:ea typeface="+mn-ea"/>
                  <a:cs typeface="+mn-cs"/>
                </a:rPr>
                <a:t>Connection</a:t>
              </a:r>
              <a:endParaRPr lang="en-US" sz="1500" b="1" kern="1200" dirty="0">
                <a:solidFill>
                  <a:sysClr val="window" lastClr="FFFFFF"/>
                </a:solidFill>
                <a:latin typeface="Century Gothic"/>
                <a:ea typeface="+mn-ea"/>
                <a:cs typeface="+mn-cs"/>
              </a:endParaRPr>
            </a:p>
          </p:txBody>
        </p:sp>
      </p:grpSp>
      <p:grpSp>
        <p:nvGrpSpPr>
          <p:cNvPr id="20" name="Group 19"/>
          <p:cNvGrpSpPr/>
          <p:nvPr/>
        </p:nvGrpSpPr>
        <p:grpSpPr>
          <a:xfrm>
            <a:off x="3243486" y="5204428"/>
            <a:ext cx="1407935" cy="1065185"/>
            <a:chOff x="2028860" y="1287669"/>
            <a:chExt cx="1400142" cy="1645920"/>
          </a:xfrm>
          <a:scene3d>
            <a:camera prst="orthographicFront"/>
            <a:lightRig rig="flat" dir="t"/>
          </a:scene3d>
        </p:grpSpPr>
        <p:sp>
          <p:nvSpPr>
            <p:cNvPr id="23" name="Rounded Rectangle 22"/>
            <p:cNvSpPr/>
            <p:nvPr/>
          </p:nvSpPr>
          <p:spPr>
            <a:xfrm>
              <a:off x="2028860" y="1287669"/>
              <a:ext cx="1400142" cy="1645920"/>
            </a:xfrm>
            <a:prstGeom prst="roundRect">
              <a:avLst/>
            </a:prstGeom>
            <a:gradFill rotWithShape="0">
              <a:gsLst>
                <a:gs pos="0">
                  <a:srgbClr val="4BACC6">
                    <a:hueOff val="-3311292"/>
                    <a:satOff val="13270"/>
                    <a:lumOff val="2876"/>
                    <a:alphaOff val="0"/>
                  </a:srgbClr>
                </a:gs>
                <a:gs pos="100000">
                  <a:srgbClr val="4BACC6">
                    <a:hueOff val="-3311292"/>
                    <a:satOff val="13270"/>
                    <a:lumOff val="2876"/>
                    <a:alphaOff val="0"/>
                    <a:shade val="75000"/>
                    <a:satMod val="120000"/>
                    <a:lumMod val="90000"/>
                  </a:srgbClr>
                </a:gs>
              </a:gsLst>
              <a:lin ang="5400000" scaled="0"/>
            </a:gradFill>
            <a:ln>
              <a:noFill/>
            </a:ln>
            <a:effectLst>
              <a:outerShdw blurRad="50800" dist="25400" dir="5400000" rotWithShape="0">
                <a:srgbClr val="000000">
                  <a:alpha val="28000"/>
                </a:srgbClr>
              </a:outerShdw>
            </a:effectLst>
            <a:sp3d prstMaterial="plastic">
              <a:bevelT w="120900" h="88900"/>
              <a:bevelB w="88900" h="31750" prst="angle"/>
            </a:sp3d>
          </p:spPr>
          <p:style>
            <a:lnRef idx="0">
              <a:scrgbClr r="0" g="0" b="0"/>
            </a:lnRef>
            <a:fillRef idx="3">
              <a:scrgbClr r="0" g="0" b="0"/>
            </a:fillRef>
            <a:effectRef idx="2">
              <a:scrgbClr r="0" g="0" b="0"/>
            </a:effectRef>
            <a:fontRef idx="minor">
              <a:schemeClr val="lt1"/>
            </a:fontRef>
          </p:style>
        </p:sp>
        <p:sp>
          <p:nvSpPr>
            <p:cNvPr id="24" name="Rounded Rectangle 7"/>
            <p:cNvSpPr/>
            <p:nvPr/>
          </p:nvSpPr>
          <p:spPr>
            <a:xfrm>
              <a:off x="2097207" y="1356017"/>
              <a:ext cx="1263444" cy="1509224"/>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b="1" kern="1200" dirty="0" smtClean="0">
                  <a:solidFill>
                    <a:sysClr val="window" lastClr="FFFFFF"/>
                  </a:solidFill>
                  <a:latin typeface="Century Gothic"/>
                  <a:ea typeface="+mn-ea"/>
                  <a:cs typeface="+mn-cs"/>
                </a:rPr>
                <a:t>Entry</a:t>
              </a:r>
              <a:endParaRPr lang="en-US" sz="2000" b="1" kern="1200" dirty="0">
                <a:solidFill>
                  <a:sysClr val="window" lastClr="FFFFFF"/>
                </a:solidFill>
                <a:latin typeface="Century Gothic"/>
                <a:ea typeface="+mn-ea"/>
                <a:cs typeface="+mn-cs"/>
              </a:endParaRPr>
            </a:p>
          </p:txBody>
        </p:sp>
      </p:grpSp>
      <p:grpSp>
        <p:nvGrpSpPr>
          <p:cNvPr id="25" name="Group 24"/>
          <p:cNvGrpSpPr/>
          <p:nvPr/>
        </p:nvGrpSpPr>
        <p:grpSpPr>
          <a:xfrm>
            <a:off x="4730750" y="5204428"/>
            <a:ext cx="1806640" cy="1065184"/>
            <a:chOff x="3581401" y="1287669"/>
            <a:chExt cx="1571395" cy="1645920"/>
          </a:xfrm>
          <a:scene3d>
            <a:camera prst="orthographicFront"/>
            <a:lightRig rig="flat" dir="t"/>
          </a:scene3d>
        </p:grpSpPr>
        <p:sp>
          <p:nvSpPr>
            <p:cNvPr id="26" name="Rounded Rectangle 25"/>
            <p:cNvSpPr/>
            <p:nvPr/>
          </p:nvSpPr>
          <p:spPr>
            <a:xfrm>
              <a:off x="3581401" y="1287669"/>
              <a:ext cx="1571395" cy="1645920"/>
            </a:xfrm>
            <a:prstGeom prst="roundRect">
              <a:avLst/>
            </a:prstGeom>
            <a:gradFill rotWithShape="0">
              <a:gsLst>
                <a:gs pos="0">
                  <a:srgbClr val="4BACC6">
                    <a:hueOff val="-6622584"/>
                    <a:satOff val="26541"/>
                    <a:lumOff val="5752"/>
                    <a:alphaOff val="0"/>
                  </a:srgbClr>
                </a:gs>
                <a:gs pos="100000">
                  <a:srgbClr val="4BACC6">
                    <a:hueOff val="-6622584"/>
                    <a:satOff val="26541"/>
                    <a:lumOff val="5752"/>
                    <a:alphaOff val="0"/>
                    <a:shade val="75000"/>
                    <a:satMod val="120000"/>
                    <a:lumMod val="90000"/>
                  </a:srgbClr>
                </a:gs>
              </a:gsLst>
              <a:lin ang="5400000" scaled="0"/>
            </a:gradFill>
            <a:ln>
              <a:noFill/>
            </a:ln>
            <a:effectLst>
              <a:outerShdw blurRad="50800" dist="25400" dir="5400000" rotWithShape="0">
                <a:srgbClr val="000000">
                  <a:alpha val="28000"/>
                </a:srgbClr>
              </a:outerShdw>
            </a:effectLst>
            <a:sp3d prstMaterial="plastic">
              <a:bevelT w="120900" h="88900"/>
              <a:bevelB w="88900" h="31750" prst="angle"/>
            </a:sp3d>
          </p:spPr>
          <p:style>
            <a:lnRef idx="0">
              <a:scrgbClr r="0" g="0" b="0"/>
            </a:lnRef>
            <a:fillRef idx="3">
              <a:scrgbClr r="0" g="0" b="0"/>
            </a:fillRef>
            <a:effectRef idx="2">
              <a:scrgbClr r="0" g="0" b="0"/>
            </a:effectRef>
            <a:fontRef idx="minor">
              <a:schemeClr val="lt1"/>
            </a:fontRef>
          </p:style>
        </p:sp>
        <p:sp>
          <p:nvSpPr>
            <p:cNvPr id="27" name="Rounded Rectangle 9"/>
            <p:cNvSpPr/>
            <p:nvPr/>
          </p:nvSpPr>
          <p:spPr>
            <a:xfrm>
              <a:off x="3658109" y="1364376"/>
              <a:ext cx="1417977" cy="1492501"/>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b="1" kern="1200" dirty="0" smtClean="0">
                  <a:solidFill>
                    <a:sysClr val="window" lastClr="FFFFFF"/>
                  </a:solidFill>
                  <a:latin typeface="Century Gothic"/>
                  <a:ea typeface="+mn-ea"/>
                  <a:cs typeface="+mn-cs"/>
                </a:rPr>
                <a:t>Progress</a:t>
              </a:r>
              <a:endParaRPr lang="en-US" sz="2000" b="1" kern="1200" dirty="0">
                <a:solidFill>
                  <a:sysClr val="window" lastClr="FFFFFF"/>
                </a:solidFill>
                <a:latin typeface="Century Gothic"/>
                <a:ea typeface="+mn-ea"/>
                <a:cs typeface="+mn-cs"/>
              </a:endParaRPr>
            </a:p>
          </p:txBody>
        </p:sp>
      </p:grpSp>
      <p:grpSp>
        <p:nvGrpSpPr>
          <p:cNvPr id="28" name="Group 27"/>
          <p:cNvGrpSpPr/>
          <p:nvPr/>
        </p:nvGrpSpPr>
        <p:grpSpPr>
          <a:xfrm>
            <a:off x="6655246" y="5618005"/>
            <a:ext cx="1580982" cy="334926"/>
            <a:chOff x="5334000" y="1287669"/>
            <a:chExt cx="1912525" cy="1645920"/>
          </a:xfrm>
          <a:scene3d>
            <a:camera prst="orthographicFront"/>
            <a:lightRig rig="flat" dir="t"/>
          </a:scene3d>
        </p:grpSpPr>
        <p:sp>
          <p:nvSpPr>
            <p:cNvPr id="29" name="Rounded Rectangle 28"/>
            <p:cNvSpPr/>
            <p:nvPr/>
          </p:nvSpPr>
          <p:spPr>
            <a:xfrm>
              <a:off x="5334000" y="1287669"/>
              <a:ext cx="1912525" cy="1645920"/>
            </a:xfrm>
            <a:prstGeom prst="roundRect">
              <a:avLst/>
            </a:prstGeom>
            <a:gradFill rotWithShape="0">
              <a:gsLst>
                <a:gs pos="0">
                  <a:srgbClr val="4BACC6">
                    <a:hueOff val="-9933876"/>
                    <a:satOff val="39811"/>
                    <a:lumOff val="8628"/>
                    <a:alphaOff val="0"/>
                  </a:srgbClr>
                </a:gs>
                <a:gs pos="100000">
                  <a:srgbClr val="4BACC6">
                    <a:hueOff val="-9933876"/>
                    <a:satOff val="39811"/>
                    <a:lumOff val="8628"/>
                    <a:alphaOff val="0"/>
                    <a:shade val="75000"/>
                    <a:satMod val="120000"/>
                    <a:lumMod val="90000"/>
                  </a:srgbClr>
                </a:gs>
              </a:gsLst>
              <a:lin ang="5400000" scaled="0"/>
            </a:gradFill>
            <a:ln>
              <a:noFill/>
            </a:ln>
            <a:effectLst>
              <a:outerShdw blurRad="50800" dist="25400" dir="5400000" rotWithShape="0">
                <a:srgbClr val="000000">
                  <a:alpha val="28000"/>
                </a:srgbClr>
              </a:outerShdw>
            </a:effectLst>
            <a:sp3d prstMaterial="plastic">
              <a:bevelT w="120900" h="88900"/>
              <a:bevelB w="88900" h="31750" prst="angle"/>
            </a:sp3d>
          </p:spPr>
          <p:style>
            <a:lnRef idx="0">
              <a:scrgbClr r="0" g="0" b="0"/>
            </a:lnRef>
            <a:fillRef idx="3">
              <a:scrgbClr r="0" g="0" b="0"/>
            </a:fillRef>
            <a:effectRef idx="2">
              <a:scrgbClr r="0" g="0" b="0"/>
            </a:effectRef>
            <a:fontRef idx="minor">
              <a:schemeClr val="lt1"/>
            </a:fontRef>
          </p:style>
        </p:sp>
        <p:sp>
          <p:nvSpPr>
            <p:cNvPr id="30" name="Rounded Rectangle 11"/>
            <p:cNvSpPr/>
            <p:nvPr/>
          </p:nvSpPr>
          <p:spPr>
            <a:xfrm>
              <a:off x="5414349" y="1368017"/>
              <a:ext cx="1751831" cy="1485228"/>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1500" b="1" kern="1200" dirty="0" smtClean="0">
                  <a:solidFill>
                    <a:sysClr val="window" lastClr="FFFFFF"/>
                  </a:solidFill>
                  <a:latin typeface="Century Gothic"/>
                  <a:ea typeface="+mn-ea"/>
                  <a:cs typeface="+mn-cs"/>
                </a:rPr>
                <a:t>Completion</a:t>
              </a:r>
              <a:endParaRPr lang="en-US" sz="1500" b="1" kern="1200" dirty="0">
                <a:solidFill>
                  <a:sysClr val="window" lastClr="FFFFFF"/>
                </a:solidFill>
                <a:latin typeface="Century Gothic"/>
                <a:ea typeface="+mn-ea"/>
                <a:cs typeface="+mn-cs"/>
              </a:endParaRPr>
            </a:p>
          </p:txBody>
        </p:sp>
      </p:grpSp>
    </p:spTree>
    <p:extLst>
      <p:ext uri="{BB962C8B-B14F-4D97-AF65-F5344CB8AC3E}">
        <p14:creationId xmlns:p14="http://schemas.microsoft.com/office/powerpoint/2010/main" val="424645056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457200"/>
            <a:ext cx="8077200" cy="838200"/>
          </a:xfrm>
        </p:spPr>
        <p:txBody>
          <a:bodyPr>
            <a:noAutofit/>
          </a:bodyPr>
          <a:lstStyle/>
          <a:p>
            <a:pPr fontAlgn="base">
              <a:spcAft>
                <a:spcPct val="0"/>
              </a:spcAft>
              <a:defRPr/>
            </a:pPr>
            <a:r>
              <a:rPr lang="en-US" sz="4000" dirty="0">
                <a:effectLst>
                  <a:outerShdw blurRad="38100" dist="38100" dir="2700000" algn="tl">
                    <a:srgbClr val="000000">
                      <a:alpha val="43137"/>
                    </a:srgbClr>
                  </a:outerShdw>
                </a:effectLst>
              </a:rPr>
              <a:t>Graduation Progress Meter</a:t>
            </a:r>
          </a:p>
        </p:txBody>
      </p:sp>
      <p:sp>
        <p:nvSpPr>
          <p:cNvPr id="145411" name="Content Placeholder 2"/>
          <p:cNvSpPr>
            <a:spLocks noGrp="1"/>
          </p:cNvSpPr>
          <p:nvPr>
            <p:ph idx="1"/>
          </p:nvPr>
        </p:nvSpPr>
        <p:spPr>
          <a:xfrm>
            <a:off x="2138319" y="1219200"/>
            <a:ext cx="5334000" cy="457200"/>
          </a:xfrm>
        </p:spPr>
        <p:txBody>
          <a:bodyPr/>
          <a:lstStyle/>
          <a:p>
            <a:pPr marL="0" indent="0" algn="ctr">
              <a:buFont typeface="Wingdings 2" pitchFamily="18" charset="2"/>
              <a:buNone/>
            </a:pPr>
            <a:r>
              <a:rPr lang="en-US" altLang="en-US" sz="2400" b="1" dirty="0" smtClean="0"/>
              <a:t>Meter for </a:t>
            </a:r>
            <a:r>
              <a:rPr lang="en-US" altLang="en-US" sz="2400" b="1" dirty="0" smtClean="0">
                <a:solidFill>
                  <a:srgbClr val="C00000"/>
                </a:solidFill>
              </a:rPr>
              <a:t>UNDECLARED STUDENTS</a:t>
            </a:r>
          </a:p>
        </p:txBody>
      </p:sp>
      <p:pic>
        <p:nvPicPr>
          <p:cNvPr id="145412" name="Picture 4"/>
          <p:cNvPicPr>
            <a:picLocks noChangeAspect="1"/>
          </p:cNvPicPr>
          <p:nvPr/>
        </p:nvPicPr>
        <p:blipFill>
          <a:blip r:embed="rId2">
            <a:extLst>
              <a:ext uri="{28A0092B-C50C-407E-A947-70E740481C1C}">
                <a14:useLocalDpi xmlns:a14="http://schemas.microsoft.com/office/drawing/2010/main" val="0"/>
              </a:ext>
            </a:extLst>
          </a:blip>
          <a:srcRect t="10274"/>
          <a:stretch>
            <a:fillRect/>
          </a:stretch>
        </p:blipFill>
        <p:spPr bwMode="auto">
          <a:xfrm>
            <a:off x="1812254" y="1722694"/>
            <a:ext cx="6013376" cy="3620957"/>
          </a:xfrm>
          <a:prstGeom prst="rect">
            <a:avLst/>
          </a:prstGeom>
          <a:noFill/>
          <a:ln w="9525">
            <a:solidFill>
              <a:schemeClr val="accent1"/>
            </a:solidFill>
            <a:miter lim="800000"/>
            <a:headEnd/>
            <a:tailEnd/>
          </a:ln>
          <a:extLst>
            <a:ext uri="{909E8E84-426E-40DD-AFC4-6F175D3DCCD1}">
              <a14:hiddenFill xmlns:a14="http://schemas.microsoft.com/office/drawing/2010/main">
                <a:solidFill>
                  <a:srgbClr val="FFFFFF"/>
                </a:solidFill>
              </a14:hiddenFill>
            </a:ext>
          </a:extLst>
        </p:spPr>
      </p:pic>
      <p:grpSp>
        <p:nvGrpSpPr>
          <p:cNvPr id="9" name="Group 8"/>
          <p:cNvGrpSpPr/>
          <p:nvPr/>
        </p:nvGrpSpPr>
        <p:grpSpPr>
          <a:xfrm>
            <a:off x="1636945" y="5616110"/>
            <a:ext cx="1489475" cy="334926"/>
            <a:chOff x="0" y="1325887"/>
            <a:chExt cx="1801829" cy="1645920"/>
          </a:xfrm>
          <a:scene3d>
            <a:camera prst="orthographicFront"/>
            <a:lightRig rig="flat" dir="t"/>
          </a:scene3d>
        </p:grpSpPr>
        <p:sp>
          <p:nvSpPr>
            <p:cNvPr id="10" name="Rounded Rectangle 9"/>
            <p:cNvSpPr/>
            <p:nvPr/>
          </p:nvSpPr>
          <p:spPr>
            <a:xfrm>
              <a:off x="0" y="1325887"/>
              <a:ext cx="1801829" cy="1645920"/>
            </a:xfrm>
            <a:prstGeom prst="roundRect">
              <a:avLst/>
            </a:prstGeom>
            <a:gradFill rotWithShape="0">
              <a:gsLst>
                <a:gs pos="0">
                  <a:srgbClr val="4BACC6">
                    <a:hueOff val="0"/>
                    <a:satOff val="0"/>
                    <a:lumOff val="0"/>
                    <a:alphaOff val="0"/>
                  </a:srgbClr>
                </a:gs>
                <a:gs pos="100000">
                  <a:srgbClr val="4BACC6">
                    <a:hueOff val="0"/>
                    <a:satOff val="0"/>
                    <a:lumOff val="0"/>
                    <a:alphaOff val="0"/>
                    <a:shade val="75000"/>
                    <a:satMod val="120000"/>
                    <a:lumMod val="90000"/>
                  </a:srgbClr>
                </a:gs>
              </a:gsLst>
              <a:lin ang="5400000" scaled="0"/>
            </a:gradFill>
            <a:ln>
              <a:noFill/>
            </a:ln>
            <a:effectLst>
              <a:outerShdw blurRad="50800" dist="25400" dir="5400000" rotWithShape="0">
                <a:srgbClr val="000000">
                  <a:alpha val="28000"/>
                </a:srgbClr>
              </a:outerShdw>
            </a:effectLst>
            <a:sp3d prstMaterial="plastic">
              <a:bevelT w="120900" h="88900"/>
              <a:bevelB w="88900" h="31750" prst="angle"/>
            </a:sp3d>
          </p:spPr>
          <p:style>
            <a:lnRef idx="0">
              <a:scrgbClr r="0" g="0" b="0"/>
            </a:lnRef>
            <a:fillRef idx="3">
              <a:scrgbClr r="0" g="0" b="0"/>
            </a:fillRef>
            <a:effectRef idx="2">
              <a:scrgbClr r="0" g="0" b="0"/>
            </a:effectRef>
            <a:fontRef idx="minor">
              <a:schemeClr val="lt1"/>
            </a:fontRef>
          </p:style>
        </p:sp>
        <p:sp>
          <p:nvSpPr>
            <p:cNvPr id="11" name="Rounded Rectangle 5"/>
            <p:cNvSpPr/>
            <p:nvPr/>
          </p:nvSpPr>
          <p:spPr>
            <a:xfrm>
              <a:off x="80348" y="1406235"/>
              <a:ext cx="1641135" cy="1485228"/>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1500" b="1" kern="1200" dirty="0" smtClean="0">
                  <a:solidFill>
                    <a:sysClr val="window" lastClr="FFFFFF"/>
                  </a:solidFill>
                  <a:latin typeface="Century Gothic"/>
                  <a:ea typeface="+mn-ea"/>
                  <a:cs typeface="+mn-cs"/>
                </a:rPr>
                <a:t>Connection</a:t>
              </a:r>
              <a:endParaRPr lang="en-US" sz="1500" b="1" kern="1200" dirty="0">
                <a:solidFill>
                  <a:sysClr val="window" lastClr="FFFFFF"/>
                </a:solidFill>
                <a:latin typeface="Century Gothic"/>
                <a:ea typeface="+mn-ea"/>
                <a:cs typeface="+mn-cs"/>
              </a:endParaRPr>
            </a:p>
          </p:txBody>
        </p:sp>
      </p:grpSp>
      <p:grpSp>
        <p:nvGrpSpPr>
          <p:cNvPr id="12" name="Group 11"/>
          <p:cNvGrpSpPr/>
          <p:nvPr/>
        </p:nvGrpSpPr>
        <p:grpSpPr>
          <a:xfrm>
            <a:off x="3243486" y="5204428"/>
            <a:ext cx="1407935" cy="1065185"/>
            <a:chOff x="2028860" y="1287669"/>
            <a:chExt cx="1400142" cy="1645920"/>
          </a:xfrm>
          <a:scene3d>
            <a:camera prst="orthographicFront"/>
            <a:lightRig rig="flat" dir="t"/>
          </a:scene3d>
        </p:grpSpPr>
        <p:sp>
          <p:nvSpPr>
            <p:cNvPr id="13" name="Rounded Rectangle 12"/>
            <p:cNvSpPr/>
            <p:nvPr/>
          </p:nvSpPr>
          <p:spPr>
            <a:xfrm>
              <a:off x="2028860" y="1287669"/>
              <a:ext cx="1400142" cy="1645920"/>
            </a:xfrm>
            <a:prstGeom prst="roundRect">
              <a:avLst/>
            </a:prstGeom>
            <a:gradFill rotWithShape="0">
              <a:gsLst>
                <a:gs pos="0">
                  <a:srgbClr val="4BACC6">
                    <a:hueOff val="-3311292"/>
                    <a:satOff val="13270"/>
                    <a:lumOff val="2876"/>
                    <a:alphaOff val="0"/>
                  </a:srgbClr>
                </a:gs>
                <a:gs pos="100000">
                  <a:srgbClr val="4BACC6">
                    <a:hueOff val="-3311292"/>
                    <a:satOff val="13270"/>
                    <a:lumOff val="2876"/>
                    <a:alphaOff val="0"/>
                    <a:shade val="75000"/>
                    <a:satMod val="120000"/>
                    <a:lumMod val="90000"/>
                  </a:srgbClr>
                </a:gs>
              </a:gsLst>
              <a:lin ang="5400000" scaled="0"/>
            </a:gradFill>
            <a:ln>
              <a:noFill/>
            </a:ln>
            <a:effectLst>
              <a:outerShdw blurRad="50800" dist="25400" dir="5400000" rotWithShape="0">
                <a:srgbClr val="000000">
                  <a:alpha val="28000"/>
                </a:srgbClr>
              </a:outerShdw>
            </a:effectLst>
            <a:sp3d prstMaterial="plastic">
              <a:bevelT w="120900" h="88900"/>
              <a:bevelB w="88900" h="31750" prst="angle"/>
            </a:sp3d>
          </p:spPr>
          <p:style>
            <a:lnRef idx="0">
              <a:scrgbClr r="0" g="0" b="0"/>
            </a:lnRef>
            <a:fillRef idx="3">
              <a:scrgbClr r="0" g="0" b="0"/>
            </a:fillRef>
            <a:effectRef idx="2">
              <a:scrgbClr r="0" g="0" b="0"/>
            </a:effectRef>
            <a:fontRef idx="minor">
              <a:schemeClr val="lt1"/>
            </a:fontRef>
          </p:style>
        </p:sp>
        <p:sp>
          <p:nvSpPr>
            <p:cNvPr id="14" name="Rounded Rectangle 7"/>
            <p:cNvSpPr/>
            <p:nvPr/>
          </p:nvSpPr>
          <p:spPr>
            <a:xfrm>
              <a:off x="2097207" y="1356017"/>
              <a:ext cx="1263444" cy="1509224"/>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b="1" kern="1200" dirty="0" smtClean="0">
                  <a:solidFill>
                    <a:sysClr val="window" lastClr="FFFFFF"/>
                  </a:solidFill>
                  <a:latin typeface="Century Gothic"/>
                  <a:ea typeface="+mn-ea"/>
                  <a:cs typeface="+mn-cs"/>
                </a:rPr>
                <a:t>Entry</a:t>
              </a:r>
              <a:endParaRPr lang="en-US" sz="2000" b="1" kern="1200" dirty="0">
                <a:solidFill>
                  <a:sysClr val="window" lastClr="FFFFFF"/>
                </a:solidFill>
                <a:latin typeface="Century Gothic"/>
                <a:ea typeface="+mn-ea"/>
                <a:cs typeface="+mn-cs"/>
              </a:endParaRPr>
            </a:p>
          </p:txBody>
        </p:sp>
      </p:grpSp>
      <p:grpSp>
        <p:nvGrpSpPr>
          <p:cNvPr id="15" name="Group 14"/>
          <p:cNvGrpSpPr/>
          <p:nvPr/>
        </p:nvGrpSpPr>
        <p:grpSpPr>
          <a:xfrm>
            <a:off x="4730750" y="5204428"/>
            <a:ext cx="1806640" cy="1065184"/>
            <a:chOff x="3581401" y="1287669"/>
            <a:chExt cx="1571395" cy="1645920"/>
          </a:xfrm>
          <a:scene3d>
            <a:camera prst="orthographicFront"/>
            <a:lightRig rig="flat" dir="t"/>
          </a:scene3d>
        </p:grpSpPr>
        <p:sp>
          <p:nvSpPr>
            <p:cNvPr id="16" name="Rounded Rectangle 15"/>
            <p:cNvSpPr/>
            <p:nvPr/>
          </p:nvSpPr>
          <p:spPr>
            <a:xfrm>
              <a:off x="3581401" y="1287669"/>
              <a:ext cx="1571395" cy="1645920"/>
            </a:xfrm>
            <a:prstGeom prst="roundRect">
              <a:avLst/>
            </a:prstGeom>
            <a:gradFill rotWithShape="0">
              <a:gsLst>
                <a:gs pos="0">
                  <a:srgbClr val="4BACC6">
                    <a:hueOff val="-6622584"/>
                    <a:satOff val="26541"/>
                    <a:lumOff val="5752"/>
                    <a:alphaOff val="0"/>
                  </a:srgbClr>
                </a:gs>
                <a:gs pos="100000">
                  <a:srgbClr val="4BACC6">
                    <a:hueOff val="-6622584"/>
                    <a:satOff val="26541"/>
                    <a:lumOff val="5752"/>
                    <a:alphaOff val="0"/>
                    <a:shade val="75000"/>
                    <a:satMod val="120000"/>
                    <a:lumMod val="90000"/>
                  </a:srgbClr>
                </a:gs>
              </a:gsLst>
              <a:lin ang="5400000" scaled="0"/>
            </a:gradFill>
            <a:ln>
              <a:noFill/>
            </a:ln>
            <a:effectLst>
              <a:outerShdw blurRad="50800" dist="25400" dir="5400000" rotWithShape="0">
                <a:srgbClr val="000000">
                  <a:alpha val="28000"/>
                </a:srgbClr>
              </a:outerShdw>
            </a:effectLst>
            <a:sp3d prstMaterial="plastic">
              <a:bevelT w="120900" h="88900"/>
              <a:bevelB w="88900" h="31750" prst="angle"/>
            </a:sp3d>
          </p:spPr>
          <p:style>
            <a:lnRef idx="0">
              <a:scrgbClr r="0" g="0" b="0"/>
            </a:lnRef>
            <a:fillRef idx="3">
              <a:scrgbClr r="0" g="0" b="0"/>
            </a:fillRef>
            <a:effectRef idx="2">
              <a:scrgbClr r="0" g="0" b="0"/>
            </a:effectRef>
            <a:fontRef idx="minor">
              <a:schemeClr val="lt1"/>
            </a:fontRef>
          </p:style>
        </p:sp>
        <p:sp>
          <p:nvSpPr>
            <p:cNvPr id="17" name="Rounded Rectangle 9"/>
            <p:cNvSpPr/>
            <p:nvPr/>
          </p:nvSpPr>
          <p:spPr>
            <a:xfrm>
              <a:off x="3658109" y="1364376"/>
              <a:ext cx="1417977" cy="1492501"/>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b="1" kern="1200" dirty="0" smtClean="0">
                  <a:solidFill>
                    <a:sysClr val="window" lastClr="FFFFFF"/>
                  </a:solidFill>
                  <a:latin typeface="Century Gothic"/>
                  <a:ea typeface="+mn-ea"/>
                  <a:cs typeface="+mn-cs"/>
                </a:rPr>
                <a:t>Progress</a:t>
              </a:r>
              <a:endParaRPr lang="en-US" sz="2000" b="1" kern="1200" dirty="0">
                <a:solidFill>
                  <a:sysClr val="window" lastClr="FFFFFF"/>
                </a:solidFill>
                <a:latin typeface="Century Gothic"/>
                <a:ea typeface="+mn-ea"/>
                <a:cs typeface="+mn-cs"/>
              </a:endParaRPr>
            </a:p>
          </p:txBody>
        </p:sp>
      </p:grpSp>
      <p:grpSp>
        <p:nvGrpSpPr>
          <p:cNvPr id="18" name="Group 17"/>
          <p:cNvGrpSpPr/>
          <p:nvPr/>
        </p:nvGrpSpPr>
        <p:grpSpPr>
          <a:xfrm>
            <a:off x="6655246" y="5618005"/>
            <a:ext cx="1580982" cy="334926"/>
            <a:chOff x="5334000" y="1287669"/>
            <a:chExt cx="1912525" cy="1645920"/>
          </a:xfrm>
          <a:scene3d>
            <a:camera prst="orthographicFront"/>
            <a:lightRig rig="flat" dir="t"/>
          </a:scene3d>
        </p:grpSpPr>
        <p:sp>
          <p:nvSpPr>
            <p:cNvPr id="19" name="Rounded Rectangle 18"/>
            <p:cNvSpPr/>
            <p:nvPr/>
          </p:nvSpPr>
          <p:spPr>
            <a:xfrm>
              <a:off x="5334000" y="1287669"/>
              <a:ext cx="1912525" cy="1645920"/>
            </a:xfrm>
            <a:prstGeom prst="roundRect">
              <a:avLst/>
            </a:prstGeom>
            <a:gradFill rotWithShape="0">
              <a:gsLst>
                <a:gs pos="0">
                  <a:srgbClr val="4BACC6">
                    <a:hueOff val="-9933876"/>
                    <a:satOff val="39811"/>
                    <a:lumOff val="8628"/>
                    <a:alphaOff val="0"/>
                  </a:srgbClr>
                </a:gs>
                <a:gs pos="100000">
                  <a:srgbClr val="4BACC6">
                    <a:hueOff val="-9933876"/>
                    <a:satOff val="39811"/>
                    <a:lumOff val="8628"/>
                    <a:alphaOff val="0"/>
                    <a:shade val="75000"/>
                    <a:satMod val="120000"/>
                    <a:lumMod val="90000"/>
                  </a:srgbClr>
                </a:gs>
              </a:gsLst>
              <a:lin ang="5400000" scaled="0"/>
            </a:gradFill>
            <a:ln>
              <a:noFill/>
            </a:ln>
            <a:effectLst>
              <a:outerShdw blurRad="50800" dist="25400" dir="5400000" rotWithShape="0">
                <a:srgbClr val="000000">
                  <a:alpha val="28000"/>
                </a:srgbClr>
              </a:outerShdw>
            </a:effectLst>
            <a:sp3d prstMaterial="plastic">
              <a:bevelT w="120900" h="88900"/>
              <a:bevelB w="88900" h="31750" prst="angle"/>
            </a:sp3d>
          </p:spPr>
          <p:style>
            <a:lnRef idx="0">
              <a:scrgbClr r="0" g="0" b="0"/>
            </a:lnRef>
            <a:fillRef idx="3">
              <a:scrgbClr r="0" g="0" b="0"/>
            </a:fillRef>
            <a:effectRef idx="2">
              <a:scrgbClr r="0" g="0" b="0"/>
            </a:effectRef>
            <a:fontRef idx="minor">
              <a:schemeClr val="lt1"/>
            </a:fontRef>
          </p:style>
        </p:sp>
        <p:sp>
          <p:nvSpPr>
            <p:cNvPr id="20" name="Rounded Rectangle 11"/>
            <p:cNvSpPr/>
            <p:nvPr/>
          </p:nvSpPr>
          <p:spPr>
            <a:xfrm>
              <a:off x="5414349" y="1368017"/>
              <a:ext cx="1751831" cy="1485228"/>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1500" b="1" kern="1200" dirty="0" smtClean="0">
                  <a:solidFill>
                    <a:sysClr val="window" lastClr="FFFFFF"/>
                  </a:solidFill>
                  <a:latin typeface="Century Gothic"/>
                  <a:ea typeface="+mn-ea"/>
                  <a:cs typeface="+mn-cs"/>
                </a:rPr>
                <a:t>Completion</a:t>
              </a:r>
              <a:endParaRPr lang="en-US" sz="1500" b="1" kern="1200" dirty="0">
                <a:solidFill>
                  <a:sysClr val="window" lastClr="FFFFFF"/>
                </a:solidFill>
                <a:latin typeface="Century Gothic"/>
                <a:ea typeface="+mn-ea"/>
                <a:cs typeface="+mn-cs"/>
              </a:endParaRPr>
            </a:p>
          </p:txBody>
        </p:sp>
      </p:grpSp>
    </p:spTree>
    <p:extLst>
      <p:ext uri="{BB962C8B-B14F-4D97-AF65-F5344CB8AC3E}">
        <p14:creationId xmlns:p14="http://schemas.microsoft.com/office/powerpoint/2010/main" val="118971581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fontAlgn="base">
              <a:spcAft>
                <a:spcPct val="0"/>
              </a:spcAft>
              <a:defRPr/>
            </a:pPr>
            <a:r>
              <a:rPr lang="en-US" sz="4000" dirty="0">
                <a:effectLst>
                  <a:outerShdw blurRad="38100" dist="38100" dir="2700000" algn="tl">
                    <a:srgbClr val="000000">
                      <a:alpha val="43137"/>
                    </a:srgbClr>
                  </a:outerShdw>
                </a:effectLst>
              </a:rPr>
              <a:t>Student Success</a:t>
            </a:r>
          </a:p>
        </p:txBody>
      </p:sp>
      <p:sp>
        <p:nvSpPr>
          <p:cNvPr id="3" name="Content Placeholder 2"/>
          <p:cNvSpPr>
            <a:spLocks noGrp="1"/>
          </p:cNvSpPr>
          <p:nvPr>
            <p:ph idx="1"/>
          </p:nvPr>
        </p:nvSpPr>
        <p:spPr>
          <a:xfrm>
            <a:off x="3886200" y="1477740"/>
            <a:ext cx="4724400" cy="3799367"/>
          </a:xfrm>
        </p:spPr>
        <p:txBody>
          <a:bodyPr>
            <a:normAutofit/>
          </a:bodyPr>
          <a:lstStyle/>
          <a:p>
            <a:pPr marL="347472" indent="-347472">
              <a:lnSpc>
                <a:spcPct val="80000"/>
              </a:lnSpc>
              <a:buFont typeface="Wingdings" pitchFamily="2" charset="2"/>
              <a:buChar char="§"/>
            </a:pPr>
            <a:r>
              <a:rPr lang="en-US" sz="2500" dirty="0">
                <a:latin typeface="Times New Roman" pitchFamily="18" charset="0"/>
                <a:cs typeface="Times New Roman" pitchFamily="18" charset="0"/>
              </a:rPr>
              <a:t>Orientation</a:t>
            </a:r>
          </a:p>
          <a:p>
            <a:pPr marL="747522" lvl="2" indent="-347472">
              <a:lnSpc>
                <a:spcPct val="80000"/>
              </a:lnSpc>
              <a:buFont typeface="Wingdings" pitchFamily="2" charset="2"/>
              <a:buChar char="§"/>
            </a:pPr>
            <a:r>
              <a:rPr lang="en-US" sz="2200" dirty="0">
                <a:latin typeface="Times New Roman" pitchFamily="18" charset="0"/>
                <a:cs typeface="Times New Roman" pitchFamily="18" charset="0"/>
              </a:rPr>
              <a:t>Over 90% </a:t>
            </a:r>
            <a:r>
              <a:rPr lang="en-US" sz="2200" dirty="0" smtClean="0">
                <a:latin typeface="Times New Roman" pitchFamily="18" charset="0"/>
                <a:cs typeface="Times New Roman" pitchFamily="18" charset="0"/>
              </a:rPr>
              <a:t>attendance</a:t>
            </a:r>
          </a:p>
          <a:p>
            <a:pPr marL="747522" lvl="2" indent="-347472">
              <a:lnSpc>
                <a:spcPct val="80000"/>
              </a:lnSpc>
              <a:buFont typeface="Wingdings" pitchFamily="2" charset="2"/>
              <a:buChar char="§"/>
            </a:pPr>
            <a:r>
              <a:rPr lang="en-US" sz="2200" dirty="0" smtClean="0">
                <a:latin typeface="Times New Roman" pitchFamily="18" charset="0"/>
                <a:cs typeface="Times New Roman" pitchFamily="18" charset="0"/>
              </a:rPr>
              <a:t>Launch Date: Fall 2014</a:t>
            </a:r>
            <a:endParaRPr lang="en-US" sz="2200" dirty="0">
              <a:latin typeface="Times New Roman" pitchFamily="18" charset="0"/>
              <a:cs typeface="Times New Roman" pitchFamily="18" charset="0"/>
            </a:endParaRPr>
          </a:p>
          <a:p>
            <a:pPr marL="347472" indent="-347472">
              <a:lnSpc>
                <a:spcPct val="80000"/>
              </a:lnSpc>
              <a:buFont typeface="Wingdings" pitchFamily="2" charset="2"/>
              <a:buChar char="§"/>
            </a:pPr>
            <a:r>
              <a:rPr lang="en-US" sz="2500" dirty="0" smtClean="0">
                <a:latin typeface="Times New Roman" pitchFamily="18" charset="0"/>
                <a:cs typeface="Times New Roman" pitchFamily="18" charset="0"/>
              </a:rPr>
              <a:t>Online </a:t>
            </a:r>
            <a:r>
              <a:rPr lang="en-US" sz="2500" dirty="0">
                <a:latin typeface="Times New Roman" pitchFamily="18" charset="0"/>
                <a:cs typeface="Times New Roman" pitchFamily="18" charset="0"/>
              </a:rPr>
              <a:t>Student Success Module</a:t>
            </a:r>
          </a:p>
          <a:p>
            <a:pPr marL="747522" lvl="2" indent="-347472">
              <a:lnSpc>
                <a:spcPct val="80000"/>
              </a:lnSpc>
              <a:buFont typeface="Wingdings" pitchFamily="2" charset="2"/>
              <a:buChar char="§"/>
            </a:pPr>
            <a:r>
              <a:rPr lang="en-US" sz="2200" dirty="0">
                <a:latin typeface="Times New Roman" pitchFamily="18" charset="0"/>
                <a:cs typeface="Times New Roman" pitchFamily="18" charset="0"/>
              </a:rPr>
              <a:t>Academic Standing </a:t>
            </a:r>
            <a:endParaRPr lang="en-US" sz="2200" dirty="0" smtClean="0">
              <a:latin typeface="Times New Roman" pitchFamily="18" charset="0"/>
              <a:cs typeface="Times New Roman" pitchFamily="18" charset="0"/>
            </a:endParaRPr>
          </a:p>
          <a:p>
            <a:pPr marL="747522" lvl="2" indent="-347472">
              <a:lnSpc>
                <a:spcPct val="80000"/>
              </a:lnSpc>
              <a:buFont typeface="Wingdings" pitchFamily="2" charset="2"/>
              <a:buChar char="§"/>
            </a:pPr>
            <a:r>
              <a:rPr lang="en-US" sz="2200" dirty="0" smtClean="0">
                <a:latin typeface="Times New Roman" pitchFamily="18" charset="0"/>
                <a:cs typeface="Times New Roman" pitchFamily="18" charset="0"/>
              </a:rPr>
              <a:t>SAP</a:t>
            </a:r>
            <a:endParaRPr lang="en-US" sz="2200" dirty="0">
              <a:latin typeface="Times New Roman" pitchFamily="18" charset="0"/>
              <a:cs typeface="Times New Roman" pitchFamily="18" charset="0"/>
            </a:endParaRPr>
          </a:p>
          <a:p>
            <a:pPr marL="347472" indent="-347472">
              <a:lnSpc>
                <a:spcPct val="80000"/>
              </a:lnSpc>
              <a:buFont typeface="Wingdings" pitchFamily="2" charset="2"/>
              <a:buChar char="§"/>
            </a:pPr>
            <a:r>
              <a:rPr lang="en-US" sz="2500" dirty="0" smtClean="0">
                <a:latin typeface="Times New Roman" pitchFamily="18" charset="0"/>
                <a:cs typeface="Times New Roman" pitchFamily="18" charset="0"/>
              </a:rPr>
              <a:t>Parent </a:t>
            </a:r>
            <a:r>
              <a:rPr lang="en-US" sz="2500" dirty="0">
                <a:latin typeface="Times New Roman" pitchFamily="18" charset="0"/>
                <a:cs typeface="Times New Roman" pitchFamily="18" charset="0"/>
              </a:rPr>
              <a:t>Engagement</a:t>
            </a:r>
          </a:p>
          <a:p>
            <a:pPr marL="747522" lvl="2" indent="-347472">
              <a:lnSpc>
                <a:spcPct val="80000"/>
              </a:lnSpc>
              <a:buFont typeface="Wingdings" pitchFamily="2" charset="2"/>
              <a:buChar char="§"/>
            </a:pPr>
            <a:r>
              <a:rPr lang="en-US" sz="2200" dirty="0">
                <a:latin typeface="Times New Roman" pitchFamily="18" charset="0"/>
                <a:cs typeface="Times New Roman" pitchFamily="18" charset="0"/>
              </a:rPr>
              <a:t>Information Sessions</a:t>
            </a:r>
          </a:p>
          <a:p>
            <a:pPr marL="347472" indent="-347472">
              <a:lnSpc>
                <a:spcPct val="80000"/>
              </a:lnSpc>
              <a:buFont typeface="Wingdings" pitchFamily="2" charset="2"/>
              <a:buChar char="§"/>
            </a:pPr>
            <a:r>
              <a:rPr lang="en-US" sz="2500" dirty="0">
                <a:latin typeface="Times New Roman" pitchFamily="18" charset="0"/>
                <a:cs typeface="Times New Roman" pitchFamily="18" charset="0"/>
              </a:rPr>
              <a:t>Summer </a:t>
            </a:r>
            <a:r>
              <a:rPr lang="en-US" sz="2500" dirty="0" smtClean="0">
                <a:latin typeface="Times New Roman" pitchFamily="18" charset="0"/>
                <a:cs typeface="Times New Roman" pitchFamily="18" charset="0"/>
              </a:rPr>
              <a:t>Bridge</a:t>
            </a:r>
          </a:p>
          <a:p>
            <a:pPr marL="347472" indent="-347472">
              <a:lnSpc>
                <a:spcPct val="80000"/>
              </a:lnSpc>
              <a:buFont typeface="Wingdings" pitchFamily="2" charset="2"/>
              <a:buChar char="§"/>
            </a:pPr>
            <a:r>
              <a:rPr lang="en-US" sz="2500" dirty="0" smtClean="0">
                <a:latin typeface="Times New Roman" pitchFamily="18" charset="0"/>
                <a:cs typeface="Times New Roman" pitchFamily="18" charset="0"/>
              </a:rPr>
              <a:t>Financial Literacy</a:t>
            </a:r>
            <a:endParaRPr lang="en-US" sz="2500" dirty="0">
              <a:latin typeface="Times New Roman" pitchFamily="18" charset="0"/>
              <a:cs typeface="Times New Roman" pitchFamily="18" charset="0"/>
            </a:endParaRPr>
          </a:p>
        </p:txBody>
      </p:sp>
      <p:pic>
        <p:nvPicPr>
          <p:cNvPr id="1229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7126" t="5316" r="6077" b="8115"/>
          <a:stretch/>
        </p:blipFill>
        <p:spPr bwMode="auto">
          <a:xfrm>
            <a:off x="914400" y="3429000"/>
            <a:ext cx="2517438" cy="16657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1"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5523" t="7457" r="6604" b="9645"/>
          <a:stretch/>
        </p:blipFill>
        <p:spPr bwMode="auto">
          <a:xfrm>
            <a:off x="932106" y="1676400"/>
            <a:ext cx="2482026" cy="15558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7" name="Group 6"/>
          <p:cNvGrpSpPr/>
          <p:nvPr/>
        </p:nvGrpSpPr>
        <p:grpSpPr>
          <a:xfrm>
            <a:off x="1636945" y="5616110"/>
            <a:ext cx="1489475" cy="334926"/>
            <a:chOff x="0" y="1325887"/>
            <a:chExt cx="1801829" cy="1645920"/>
          </a:xfrm>
          <a:scene3d>
            <a:camera prst="orthographicFront"/>
            <a:lightRig rig="flat" dir="t"/>
          </a:scene3d>
        </p:grpSpPr>
        <p:sp>
          <p:nvSpPr>
            <p:cNvPr id="8" name="Rounded Rectangle 7"/>
            <p:cNvSpPr/>
            <p:nvPr/>
          </p:nvSpPr>
          <p:spPr>
            <a:xfrm>
              <a:off x="0" y="1325887"/>
              <a:ext cx="1801829" cy="1645920"/>
            </a:xfrm>
            <a:prstGeom prst="roundRect">
              <a:avLst/>
            </a:prstGeom>
            <a:gradFill rotWithShape="0">
              <a:gsLst>
                <a:gs pos="0">
                  <a:srgbClr val="4BACC6">
                    <a:hueOff val="0"/>
                    <a:satOff val="0"/>
                    <a:lumOff val="0"/>
                    <a:alphaOff val="0"/>
                  </a:srgbClr>
                </a:gs>
                <a:gs pos="100000">
                  <a:srgbClr val="4BACC6">
                    <a:hueOff val="0"/>
                    <a:satOff val="0"/>
                    <a:lumOff val="0"/>
                    <a:alphaOff val="0"/>
                    <a:shade val="75000"/>
                    <a:satMod val="120000"/>
                    <a:lumMod val="90000"/>
                  </a:srgbClr>
                </a:gs>
              </a:gsLst>
              <a:lin ang="5400000" scaled="0"/>
            </a:gradFill>
            <a:ln>
              <a:noFill/>
            </a:ln>
            <a:effectLst>
              <a:outerShdw blurRad="50800" dist="25400" dir="5400000" rotWithShape="0">
                <a:srgbClr val="000000">
                  <a:alpha val="28000"/>
                </a:srgbClr>
              </a:outerShdw>
            </a:effectLst>
            <a:sp3d prstMaterial="plastic">
              <a:bevelT w="120900" h="88900"/>
              <a:bevelB w="88900" h="31750" prst="angle"/>
            </a:sp3d>
          </p:spPr>
          <p:style>
            <a:lnRef idx="0">
              <a:scrgbClr r="0" g="0" b="0"/>
            </a:lnRef>
            <a:fillRef idx="3">
              <a:scrgbClr r="0" g="0" b="0"/>
            </a:fillRef>
            <a:effectRef idx="2">
              <a:scrgbClr r="0" g="0" b="0"/>
            </a:effectRef>
            <a:fontRef idx="minor">
              <a:schemeClr val="lt1"/>
            </a:fontRef>
          </p:style>
        </p:sp>
        <p:sp>
          <p:nvSpPr>
            <p:cNvPr id="9" name="Rounded Rectangle 5"/>
            <p:cNvSpPr/>
            <p:nvPr/>
          </p:nvSpPr>
          <p:spPr>
            <a:xfrm>
              <a:off x="80348" y="1406235"/>
              <a:ext cx="1641135" cy="1485228"/>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1500" b="1" kern="1200" dirty="0" smtClean="0">
                  <a:solidFill>
                    <a:sysClr val="window" lastClr="FFFFFF"/>
                  </a:solidFill>
                  <a:latin typeface="Century Gothic"/>
                  <a:ea typeface="+mn-ea"/>
                  <a:cs typeface="+mn-cs"/>
                </a:rPr>
                <a:t>Connection</a:t>
              </a:r>
              <a:endParaRPr lang="en-US" sz="1500" b="1" kern="1200" dirty="0">
                <a:solidFill>
                  <a:sysClr val="window" lastClr="FFFFFF"/>
                </a:solidFill>
                <a:latin typeface="Century Gothic"/>
                <a:ea typeface="+mn-ea"/>
                <a:cs typeface="+mn-cs"/>
              </a:endParaRPr>
            </a:p>
          </p:txBody>
        </p:sp>
      </p:grpSp>
      <p:grpSp>
        <p:nvGrpSpPr>
          <p:cNvPr id="10" name="Group 9"/>
          <p:cNvGrpSpPr/>
          <p:nvPr/>
        </p:nvGrpSpPr>
        <p:grpSpPr>
          <a:xfrm>
            <a:off x="3243486" y="5204428"/>
            <a:ext cx="1407935" cy="1065185"/>
            <a:chOff x="2028860" y="1287669"/>
            <a:chExt cx="1400142" cy="1645920"/>
          </a:xfrm>
          <a:scene3d>
            <a:camera prst="orthographicFront"/>
            <a:lightRig rig="flat" dir="t"/>
          </a:scene3d>
        </p:grpSpPr>
        <p:sp>
          <p:nvSpPr>
            <p:cNvPr id="11" name="Rounded Rectangle 10"/>
            <p:cNvSpPr/>
            <p:nvPr/>
          </p:nvSpPr>
          <p:spPr>
            <a:xfrm>
              <a:off x="2028860" y="1287669"/>
              <a:ext cx="1400142" cy="1645920"/>
            </a:xfrm>
            <a:prstGeom prst="roundRect">
              <a:avLst/>
            </a:prstGeom>
            <a:gradFill rotWithShape="0">
              <a:gsLst>
                <a:gs pos="0">
                  <a:srgbClr val="4BACC6">
                    <a:hueOff val="-3311292"/>
                    <a:satOff val="13270"/>
                    <a:lumOff val="2876"/>
                    <a:alphaOff val="0"/>
                  </a:srgbClr>
                </a:gs>
                <a:gs pos="100000">
                  <a:srgbClr val="4BACC6">
                    <a:hueOff val="-3311292"/>
                    <a:satOff val="13270"/>
                    <a:lumOff val="2876"/>
                    <a:alphaOff val="0"/>
                    <a:shade val="75000"/>
                    <a:satMod val="120000"/>
                    <a:lumMod val="90000"/>
                  </a:srgbClr>
                </a:gs>
              </a:gsLst>
              <a:lin ang="5400000" scaled="0"/>
            </a:gradFill>
            <a:ln>
              <a:noFill/>
            </a:ln>
            <a:effectLst>
              <a:outerShdw blurRad="50800" dist="25400" dir="5400000" rotWithShape="0">
                <a:srgbClr val="000000">
                  <a:alpha val="28000"/>
                </a:srgbClr>
              </a:outerShdw>
            </a:effectLst>
            <a:sp3d prstMaterial="plastic">
              <a:bevelT w="120900" h="88900"/>
              <a:bevelB w="88900" h="31750" prst="angle"/>
            </a:sp3d>
          </p:spPr>
          <p:style>
            <a:lnRef idx="0">
              <a:scrgbClr r="0" g="0" b="0"/>
            </a:lnRef>
            <a:fillRef idx="3">
              <a:scrgbClr r="0" g="0" b="0"/>
            </a:fillRef>
            <a:effectRef idx="2">
              <a:scrgbClr r="0" g="0" b="0"/>
            </a:effectRef>
            <a:fontRef idx="minor">
              <a:schemeClr val="lt1"/>
            </a:fontRef>
          </p:style>
        </p:sp>
        <p:sp>
          <p:nvSpPr>
            <p:cNvPr id="12" name="Rounded Rectangle 7"/>
            <p:cNvSpPr/>
            <p:nvPr/>
          </p:nvSpPr>
          <p:spPr>
            <a:xfrm>
              <a:off x="2097207" y="1356017"/>
              <a:ext cx="1263444" cy="1509224"/>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b="1" kern="1200" dirty="0" smtClean="0">
                  <a:solidFill>
                    <a:sysClr val="window" lastClr="FFFFFF"/>
                  </a:solidFill>
                  <a:latin typeface="Century Gothic"/>
                  <a:ea typeface="+mn-ea"/>
                  <a:cs typeface="+mn-cs"/>
                </a:rPr>
                <a:t>Entry</a:t>
              </a:r>
              <a:endParaRPr lang="en-US" sz="2000" b="1" kern="1200" dirty="0">
                <a:solidFill>
                  <a:sysClr val="window" lastClr="FFFFFF"/>
                </a:solidFill>
                <a:latin typeface="Century Gothic"/>
                <a:ea typeface="+mn-ea"/>
                <a:cs typeface="+mn-cs"/>
              </a:endParaRPr>
            </a:p>
          </p:txBody>
        </p:sp>
      </p:grpSp>
      <p:grpSp>
        <p:nvGrpSpPr>
          <p:cNvPr id="13" name="Group 12"/>
          <p:cNvGrpSpPr/>
          <p:nvPr/>
        </p:nvGrpSpPr>
        <p:grpSpPr>
          <a:xfrm>
            <a:off x="4730750" y="5204428"/>
            <a:ext cx="1806640" cy="1065184"/>
            <a:chOff x="3581401" y="1287669"/>
            <a:chExt cx="1571395" cy="1645920"/>
          </a:xfrm>
          <a:scene3d>
            <a:camera prst="orthographicFront"/>
            <a:lightRig rig="flat" dir="t"/>
          </a:scene3d>
        </p:grpSpPr>
        <p:sp>
          <p:nvSpPr>
            <p:cNvPr id="14" name="Rounded Rectangle 13"/>
            <p:cNvSpPr/>
            <p:nvPr/>
          </p:nvSpPr>
          <p:spPr>
            <a:xfrm>
              <a:off x="3581401" y="1287669"/>
              <a:ext cx="1571395" cy="1645920"/>
            </a:xfrm>
            <a:prstGeom prst="roundRect">
              <a:avLst/>
            </a:prstGeom>
            <a:gradFill rotWithShape="0">
              <a:gsLst>
                <a:gs pos="0">
                  <a:srgbClr val="4BACC6">
                    <a:hueOff val="-6622584"/>
                    <a:satOff val="26541"/>
                    <a:lumOff val="5752"/>
                    <a:alphaOff val="0"/>
                  </a:srgbClr>
                </a:gs>
                <a:gs pos="100000">
                  <a:srgbClr val="4BACC6">
                    <a:hueOff val="-6622584"/>
                    <a:satOff val="26541"/>
                    <a:lumOff val="5752"/>
                    <a:alphaOff val="0"/>
                    <a:shade val="75000"/>
                    <a:satMod val="120000"/>
                    <a:lumMod val="90000"/>
                  </a:srgbClr>
                </a:gs>
              </a:gsLst>
              <a:lin ang="5400000" scaled="0"/>
            </a:gradFill>
            <a:ln>
              <a:noFill/>
            </a:ln>
            <a:effectLst>
              <a:outerShdw blurRad="50800" dist="25400" dir="5400000" rotWithShape="0">
                <a:srgbClr val="000000">
                  <a:alpha val="28000"/>
                </a:srgbClr>
              </a:outerShdw>
            </a:effectLst>
            <a:sp3d prstMaterial="plastic">
              <a:bevelT w="120900" h="88900"/>
              <a:bevelB w="88900" h="31750" prst="angle"/>
            </a:sp3d>
          </p:spPr>
          <p:style>
            <a:lnRef idx="0">
              <a:scrgbClr r="0" g="0" b="0"/>
            </a:lnRef>
            <a:fillRef idx="3">
              <a:scrgbClr r="0" g="0" b="0"/>
            </a:fillRef>
            <a:effectRef idx="2">
              <a:scrgbClr r="0" g="0" b="0"/>
            </a:effectRef>
            <a:fontRef idx="minor">
              <a:schemeClr val="lt1"/>
            </a:fontRef>
          </p:style>
        </p:sp>
        <p:sp>
          <p:nvSpPr>
            <p:cNvPr id="15" name="Rounded Rectangle 9"/>
            <p:cNvSpPr/>
            <p:nvPr/>
          </p:nvSpPr>
          <p:spPr>
            <a:xfrm>
              <a:off x="3658109" y="1364376"/>
              <a:ext cx="1417977" cy="1492501"/>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b="1" kern="1200" dirty="0" smtClean="0">
                  <a:solidFill>
                    <a:sysClr val="window" lastClr="FFFFFF"/>
                  </a:solidFill>
                  <a:latin typeface="Century Gothic"/>
                  <a:ea typeface="+mn-ea"/>
                  <a:cs typeface="+mn-cs"/>
                </a:rPr>
                <a:t>Progress</a:t>
              </a:r>
              <a:endParaRPr lang="en-US" sz="2000" b="1" kern="1200" dirty="0">
                <a:solidFill>
                  <a:sysClr val="window" lastClr="FFFFFF"/>
                </a:solidFill>
                <a:latin typeface="Century Gothic"/>
                <a:ea typeface="+mn-ea"/>
                <a:cs typeface="+mn-cs"/>
              </a:endParaRPr>
            </a:p>
          </p:txBody>
        </p:sp>
      </p:grpSp>
      <p:grpSp>
        <p:nvGrpSpPr>
          <p:cNvPr id="16" name="Group 15"/>
          <p:cNvGrpSpPr/>
          <p:nvPr/>
        </p:nvGrpSpPr>
        <p:grpSpPr>
          <a:xfrm>
            <a:off x="6655246" y="5618005"/>
            <a:ext cx="1580982" cy="334926"/>
            <a:chOff x="5334000" y="1287669"/>
            <a:chExt cx="1912525" cy="1645920"/>
          </a:xfrm>
          <a:scene3d>
            <a:camera prst="orthographicFront"/>
            <a:lightRig rig="flat" dir="t"/>
          </a:scene3d>
        </p:grpSpPr>
        <p:sp>
          <p:nvSpPr>
            <p:cNvPr id="17" name="Rounded Rectangle 16"/>
            <p:cNvSpPr/>
            <p:nvPr/>
          </p:nvSpPr>
          <p:spPr>
            <a:xfrm>
              <a:off x="5334000" y="1287669"/>
              <a:ext cx="1912525" cy="1645920"/>
            </a:xfrm>
            <a:prstGeom prst="roundRect">
              <a:avLst/>
            </a:prstGeom>
            <a:gradFill rotWithShape="0">
              <a:gsLst>
                <a:gs pos="0">
                  <a:srgbClr val="4BACC6">
                    <a:hueOff val="-9933876"/>
                    <a:satOff val="39811"/>
                    <a:lumOff val="8628"/>
                    <a:alphaOff val="0"/>
                  </a:srgbClr>
                </a:gs>
                <a:gs pos="100000">
                  <a:srgbClr val="4BACC6">
                    <a:hueOff val="-9933876"/>
                    <a:satOff val="39811"/>
                    <a:lumOff val="8628"/>
                    <a:alphaOff val="0"/>
                    <a:shade val="75000"/>
                    <a:satMod val="120000"/>
                    <a:lumMod val="90000"/>
                  </a:srgbClr>
                </a:gs>
              </a:gsLst>
              <a:lin ang="5400000" scaled="0"/>
            </a:gradFill>
            <a:ln>
              <a:noFill/>
            </a:ln>
            <a:effectLst>
              <a:outerShdw blurRad="50800" dist="25400" dir="5400000" rotWithShape="0">
                <a:srgbClr val="000000">
                  <a:alpha val="28000"/>
                </a:srgbClr>
              </a:outerShdw>
            </a:effectLst>
            <a:sp3d prstMaterial="plastic">
              <a:bevelT w="120900" h="88900"/>
              <a:bevelB w="88900" h="31750" prst="angle"/>
            </a:sp3d>
          </p:spPr>
          <p:style>
            <a:lnRef idx="0">
              <a:scrgbClr r="0" g="0" b="0"/>
            </a:lnRef>
            <a:fillRef idx="3">
              <a:scrgbClr r="0" g="0" b="0"/>
            </a:fillRef>
            <a:effectRef idx="2">
              <a:scrgbClr r="0" g="0" b="0"/>
            </a:effectRef>
            <a:fontRef idx="minor">
              <a:schemeClr val="lt1"/>
            </a:fontRef>
          </p:style>
        </p:sp>
        <p:sp>
          <p:nvSpPr>
            <p:cNvPr id="18" name="Rounded Rectangle 11"/>
            <p:cNvSpPr/>
            <p:nvPr/>
          </p:nvSpPr>
          <p:spPr>
            <a:xfrm>
              <a:off x="5414349" y="1368017"/>
              <a:ext cx="1751831" cy="1485228"/>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1500" b="1" kern="1200" dirty="0" smtClean="0">
                  <a:solidFill>
                    <a:sysClr val="window" lastClr="FFFFFF"/>
                  </a:solidFill>
                  <a:latin typeface="Century Gothic"/>
                  <a:ea typeface="+mn-ea"/>
                  <a:cs typeface="+mn-cs"/>
                </a:rPr>
                <a:t>Completion</a:t>
              </a:r>
              <a:endParaRPr lang="en-US" sz="1500" b="1" kern="1200" dirty="0">
                <a:solidFill>
                  <a:sysClr val="window" lastClr="FFFFFF"/>
                </a:solidFill>
                <a:latin typeface="Century Gothic"/>
                <a:ea typeface="+mn-ea"/>
                <a:cs typeface="+mn-cs"/>
              </a:endParaRPr>
            </a:p>
          </p:txBody>
        </p:sp>
      </p:grpSp>
    </p:spTree>
    <p:extLst>
      <p:ext uri="{BB962C8B-B14F-4D97-AF65-F5344CB8AC3E}">
        <p14:creationId xmlns:p14="http://schemas.microsoft.com/office/powerpoint/2010/main" val="906686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effectLst>
                  <a:outerShdw blurRad="38100" dist="38100" dir="2700000" algn="tl">
                    <a:srgbClr val="000000">
                      <a:alpha val="43137"/>
                    </a:srgbClr>
                  </a:outerShdw>
                </a:effectLst>
              </a:rPr>
              <a:t>Objectives</a:t>
            </a:r>
          </a:p>
        </p:txBody>
      </p:sp>
      <p:sp>
        <p:nvSpPr>
          <p:cNvPr id="3" name="Content Placeholder 2"/>
          <p:cNvSpPr>
            <a:spLocks noGrp="1"/>
          </p:cNvSpPr>
          <p:nvPr>
            <p:ph idx="1"/>
          </p:nvPr>
        </p:nvSpPr>
        <p:spPr>
          <a:xfrm>
            <a:off x="4114800" y="1905000"/>
            <a:ext cx="4800600" cy="3048000"/>
          </a:xfrm>
        </p:spPr>
        <p:txBody>
          <a:bodyPr>
            <a:normAutofit lnSpcReduction="10000"/>
          </a:bodyPr>
          <a:lstStyle/>
          <a:p>
            <a:pPr>
              <a:buFont typeface="Wingdings" pitchFamily="2" charset="2"/>
              <a:buChar char="§"/>
            </a:pPr>
            <a:r>
              <a:rPr lang="en-US" sz="2500" dirty="0">
                <a:latin typeface="Times New Roman" pitchFamily="18" charset="0"/>
                <a:cs typeface="Times New Roman" pitchFamily="18" charset="0"/>
              </a:rPr>
              <a:t>Challenges and Overcoming Barriers</a:t>
            </a:r>
          </a:p>
          <a:p>
            <a:pPr>
              <a:buFont typeface="Wingdings" pitchFamily="2" charset="2"/>
              <a:buChar char="§"/>
            </a:pPr>
            <a:r>
              <a:rPr lang="en-US" sz="2500" dirty="0" smtClean="0">
                <a:latin typeface="Times New Roman" pitchFamily="18" charset="0"/>
                <a:cs typeface="Times New Roman" pitchFamily="18" charset="0"/>
              </a:rPr>
              <a:t>Career Pathways</a:t>
            </a:r>
          </a:p>
          <a:p>
            <a:pPr>
              <a:buFont typeface="Wingdings" pitchFamily="2" charset="2"/>
              <a:buChar char="§"/>
            </a:pPr>
            <a:r>
              <a:rPr lang="en-US" sz="2500" dirty="0">
                <a:latin typeface="Times New Roman" pitchFamily="18" charset="0"/>
                <a:cs typeface="Times New Roman" pitchFamily="18" charset="0"/>
              </a:rPr>
              <a:t>Student </a:t>
            </a:r>
            <a:r>
              <a:rPr lang="en-US" sz="2500" dirty="0" smtClean="0">
                <a:latin typeface="Times New Roman" pitchFamily="18" charset="0"/>
                <a:cs typeface="Times New Roman" pitchFamily="18" charset="0"/>
              </a:rPr>
              <a:t>Success</a:t>
            </a:r>
          </a:p>
          <a:p>
            <a:pPr>
              <a:buFont typeface="Wingdings" pitchFamily="2" charset="2"/>
              <a:buChar char="§"/>
            </a:pPr>
            <a:r>
              <a:rPr lang="en-US" sz="2500" dirty="0" smtClean="0">
                <a:latin typeface="Times New Roman" pitchFamily="18" charset="0"/>
                <a:cs typeface="Times New Roman" pitchFamily="18" charset="0"/>
              </a:rPr>
              <a:t>Marketing</a:t>
            </a:r>
          </a:p>
          <a:p>
            <a:pPr>
              <a:buFont typeface="Wingdings" pitchFamily="2" charset="2"/>
              <a:buChar char="§"/>
            </a:pPr>
            <a:r>
              <a:rPr lang="en-US" sz="2500" dirty="0" smtClean="0">
                <a:latin typeface="Times New Roman" pitchFamily="18" charset="0"/>
                <a:cs typeface="Times New Roman" pitchFamily="18" charset="0"/>
              </a:rPr>
              <a:t>Recruitment</a:t>
            </a:r>
            <a:endParaRPr lang="en-US" sz="2500" dirty="0">
              <a:latin typeface="Times New Roman" pitchFamily="18" charset="0"/>
              <a:cs typeface="Times New Roman" pitchFamily="18" charset="0"/>
            </a:endParaRPr>
          </a:p>
          <a:p>
            <a:pPr>
              <a:buFont typeface="Wingdings" pitchFamily="2" charset="2"/>
              <a:buChar char="§"/>
            </a:pPr>
            <a:r>
              <a:rPr lang="en-US" sz="2500" dirty="0" smtClean="0">
                <a:latin typeface="Times New Roman" pitchFamily="18" charset="0"/>
                <a:cs typeface="Times New Roman" pitchFamily="18" charset="0"/>
              </a:rPr>
              <a:t>Parent </a:t>
            </a:r>
            <a:r>
              <a:rPr lang="en-US" sz="2500" dirty="0">
                <a:latin typeface="Times New Roman" pitchFamily="18" charset="0"/>
                <a:cs typeface="Times New Roman" pitchFamily="18" charset="0"/>
              </a:rPr>
              <a:t>and Family </a:t>
            </a:r>
            <a:r>
              <a:rPr lang="en-US" sz="2500" dirty="0" smtClean="0">
                <a:latin typeface="Times New Roman" pitchFamily="18" charset="0"/>
                <a:cs typeface="Times New Roman" pitchFamily="18" charset="0"/>
              </a:rPr>
              <a:t>Engagement</a:t>
            </a:r>
            <a:endParaRPr lang="en-US" sz="2500" dirty="0">
              <a:latin typeface="Times New Roman" pitchFamily="18" charset="0"/>
              <a:cs typeface="Times New Roman" pitchFamily="18" charset="0"/>
            </a:endParaRPr>
          </a:p>
        </p:txBody>
      </p:sp>
      <p:pic>
        <p:nvPicPr>
          <p:cNvPr id="921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3419" t="5552" r="4451" b="4426"/>
          <a:stretch/>
        </p:blipFill>
        <p:spPr bwMode="auto">
          <a:xfrm>
            <a:off x="685800" y="2194727"/>
            <a:ext cx="2952307" cy="23905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0964436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934018" y="3906241"/>
            <a:ext cx="1759591" cy="13105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3117" y="1863439"/>
            <a:ext cx="4273609" cy="1306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3116" y="3519192"/>
            <a:ext cx="4273609" cy="1306444"/>
          </a:xfrm>
          <a:prstGeom prst="rect">
            <a:avLst/>
          </a:prstGeom>
        </p:spPr>
      </p:pic>
      <p:pic>
        <p:nvPicPr>
          <p:cNvPr id="1029" name="Picture 5"/>
          <p:cNvPicPr>
            <a:picLocks noChangeAspect="1" noChangeArrowheads="1"/>
          </p:cNvPicPr>
          <p:nvPr/>
        </p:nvPicPr>
        <p:blipFill rotWithShape="1">
          <a:blip r:embed="rId5">
            <a:extLst>
              <a:ext uri="{28A0092B-C50C-407E-A947-70E740481C1C}">
                <a14:useLocalDpi xmlns:a14="http://schemas.microsoft.com/office/drawing/2010/main" val="0"/>
              </a:ext>
            </a:extLst>
          </a:blip>
          <a:srcRect b="36159"/>
          <a:stretch/>
        </p:blipFill>
        <p:spPr bwMode="auto">
          <a:xfrm>
            <a:off x="6858000" y="1295400"/>
            <a:ext cx="1911628" cy="22906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14" name="Group 13"/>
          <p:cNvGrpSpPr/>
          <p:nvPr/>
        </p:nvGrpSpPr>
        <p:grpSpPr>
          <a:xfrm>
            <a:off x="1719206" y="5236326"/>
            <a:ext cx="2135822" cy="951719"/>
            <a:chOff x="0" y="1325887"/>
            <a:chExt cx="1801829" cy="1645920"/>
          </a:xfrm>
          <a:scene3d>
            <a:camera prst="orthographicFront"/>
            <a:lightRig rig="flat" dir="t"/>
          </a:scene3d>
        </p:grpSpPr>
        <p:sp>
          <p:nvSpPr>
            <p:cNvPr id="15" name="Rounded Rectangle 14"/>
            <p:cNvSpPr/>
            <p:nvPr/>
          </p:nvSpPr>
          <p:spPr>
            <a:xfrm>
              <a:off x="0" y="1325887"/>
              <a:ext cx="1801829" cy="1645920"/>
            </a:xfrm>
            <a:prstGeom prst="roundRect">
              <a:avLst/>
            </a:prstGeom>
            <a:gradFill rotWithShape="0">
              <a:gsLst>
                <a:gs pos="0">
                  <a:srgbClr val="4BACC6">
                    <a:hueOff val="0"/>
                    <a:satOff val="0"/>
                    <a:lumOff val="0"/>
                    <a:alphaOff val="0"/>
                  </a:srgbClr>
                </a:gs>
                <a:gs pos="100000">
                  <a:srgbClr val="4BACC6">
                    <a:hueOff val="0"/>
                    <a:satOff val="0"/>
                    <a:lumOff val="0"/>
                    <a:alphaOff val="0"/>
                    <a:shade val="75000"/>
                    <a:satMod val="120000"/>
                    <a:lumMod val="90000"/>
                  </a:srgbClr>
                </a:gs>
              </a:gsLst>
              <a:lin ang="5400000" scaled="0"/>
            </a:gradFill>
            <a:ln>
              <a:noFill/>
            </a:ln>
            <a:effectLst>
              <a:outerShdw blurRad="50800" dist="25400" dir="5400000" rotWithShape="0">
                <a:srgbClr val="000000">
                  <a:alpha val="28000"/>
                </a:srgbClr>
              </a:outerShdw>
            </a:effectLst>
            <a:sp3d prstMaterial="plastic">
              <a:bevelT w="120900" h="88900"/>
              <a:bevelB w="88900" h="31750" prst="angle"/>
            </a:sp3d>
          </p:spPr>
          <p:style>
            <a:lnRef idx="0">
              <a:scrgbClr r="0" g="0" b="0"/>
            </a:lnRef>
            <a:fillRef idx="3">
              <a:scrgbClr r="0" g="0" b="0"/>
            </a:fillRef>
            <a:effectRef idx="2">
              <a:scrgbClr r="0" g="0" b="0"/>
            </a:effectRef>
            <a:fontRef idx="minor">
              <a:schemeClr val="lt1"/>
            </a:fontRef>
          </p:style>
        </p:sp>
        <p:sp>
          <p:nvSpPr>
            <p:cNvPr id="16" name="Rounded Rectangle 5"/>
            <p:cNvSpPr/>
            <p:nvPr/>
          </p:nvSpPr>
          <p:spPr>
            <a:xfrm>
              <a:off x="80348" y="1406235"/>
              <a:ext cx="1641135" cy="1485228"/>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400" b="1" dirty="0">
                  <a:solidFill>
                    <a:sysClr val="window" lastClr="FFFFFF"/>
                  </a:solidFill>
                  <a:latin typeface="Century Gothic"/>
                </a:rPr>
                <a:t>Connection</a:t>
              </a:r>
            </a:p>
          </p:txBody>
        </p:sp>
      </p:grpSp>
      <p:grpSp>
        <p:nvGrpSpPr>
          <p:cNvPr id="17" name="Group 16"/>
          <p:cNvGrpSpPr/>
          <p:nvPr/>
        </p:nvGrpSpPr>
        <p:grpSpPr>
          <a:xfrm>
            <a:off x="4111579" y="5627337"/>
            <a:ext cx="917621" cy="333031"/>
            <a:chOff x="2028860" y="1287669"/>
            <a:chExt cx="1400142" cy="1645920"/>
          </a:xfrm>
          <a:scene3d>
            <a:camera prst="orthographicFront"/>
            <a:lightRig rig="flat" dir="t"/>
          </a:scene3d>
        </p:grpSpPr>
        <p:sp>
          <p:nvSpPr>
            <p:cNvPr id="18" name="Rounded Rectangle 17"/>
            <p:cNvSpPr/>
            <p:nvPr/>
          </p:nvSpPr>
          <p:spPr>
            <a:xfrm>
              <a:off x="2028860" y="1287669"/>
              <a:ext cx="1400142" cy="1645920"/>
            </a:xfrm>
            <a:prstGeom prst="roundRect">
              <a:avLst/>
            </a:prstGeom>
            <a:gradFill rotWithShape="0">
              <a:gsLst>
                <a:gs pos="0">
                  <a:srgbClr val="4BACC6">
                    <a:hueOff val="-3311292"/>
                    <a:satOff val="13270"/>
                    <a:lumOff val="2876"/>
                    <a:alphaOff val="0"/>
                  </a:srgbClr>
                </a:gs>
                <a:gs pos="100000">
                  <a:srgbClr val="4BACC6">
                    <a:hueOff val="-3311292"/>
                    <a:satOff val="13270"/>
                    <a:lumOff val="2876"/>
                    <a:alphaOff val="0"/>
                    <a:shade val="75000"/>
                    <a:satMod val="120000"/>
                    <a:lumMod val="90000"/>
                  </a:srgbClr>
                </a:gs>
              </a:gsLst>
              <a:lin ang="5400000" scaled="0"/>
            </a:gradFill>
            <a:ln>
              <a:noFill/>
            </a:ln>
            <a:effectLst>
              <a:outerShdw blurRad="50800" dist="25400" dir="5400000" rotWithShape="0">
                <a:srgbClr val="000000">
                  <a:alpha val="28000"/>
                </a:srgbClr>
              </a:outerShdw>
            </a:effectLst>
            <a:sp3d prstMaterial="plastic">
              <a:bevelT w="120900" h="88900"/>
              <a:bevelB w="88900" h="31750" prst="angle"/>
            </a:sp3d>
          </p:spPr>
          <p:style>
            <a:lnRef idx="0">
              <a:scrgbClr r="0" g="0" b="0"/>
            </a:lnRef>
            <a:fillRef idx="3">
              <a:scrgbClr r="0" g="0" b="0"/>
            </a:fillRef>
            <a:effectRef idx="2">
              <a:scrgbClr r="0" g="0" b="0"/>
            </a:effectRef>
            <a:fontRef idx="minor">
              <a:schemeClr val="lt1"/>
            </a:fontRef>
          </p:style>
        </p:sp>
        <p:sp>
          <p:nvSpPr>
            <p:cNvPr id="19" name="Rounded Rectangle 7"/>
            <p:cNvSpPr/>
            <p:nvPr/>
          </p:nvSpPr>
          <p:spPr>
            <a:xfrm>
              <a:off x="2097207" y="1356017"/>
              <a:ext cx="1263444" cy="1509224"/>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1500" b="1" dirty="0">
                  <a:solidFill>
                    <a:sysClr val="window" lastClr="FFFFFF"/>
                  </a:solidFill>
                  <a:latin typeface="Century Gothic"/>
                </a:rPr>
                <a:t>Entry</a:t>
              </a:r>
            </a:p>
          </p:txBody>
        </p:sp>
      </p:grpSp>
      <p:grpSp>
        <p:nvGrpSpPr>
          <p:cNvPr id="20" name="Group 19"/>
          <p:cNvGrpSpPr/>
          <p:nvPr/>
        </p:nvGrpSpPr>
        <p:grpSpPr>
          <a:xfrm>
            <a:off x="5247783" y="5627337"/>
            <a:ext cx="1355790" cy="333030"/>
            <a:chOff x="3581401" y="1287669"/>
            <a:chExt cx="1571395" cy="1645920"/>
          </a:xfrm>
          <a:scene3d>
            <a:camera prst="orthographicFront"/>
            <a:lightRig rig="flat" dir="t"/>
          </a:scene3d>
        </p:grpSpPr>
        <p:sp>
          <p:nvSpPr>
            <p:cNvPr id="21" name="Rounded Rectangle 20"/>
            <p:cNvSpPr/>
            <p:nvPr/>
          </p:nvSpPr>
          <p:spPr>
            <a:xfrm>
              <a:off x="3581401" y="1287669"/>
              <a:ext cx="1571395" cy="1645920"/>
            </a:xfrm>
            <a:prstGeom prst="roundRect">
              <a:avLst/>
            </a:prstGeom>
            <a:gradFill rotWithShape="0">
              <a:gsLst>
                <a:gs pos="0">
                  <a:srgbClr val="4BACC6">
                    <a:hueOff val="-6622584"/>
                    <a:satOff val="26541"/>
                    <a:lumOff val="5752"/>
                    <a:alphaOff val="0"/>
                  </a:srgbClr>
                </a:gs>
                <a:gs pos="100000">
                  <a:srgbClr val="4BACC6">
                    <a:hueOff val="-6622584"/>
                    <a:satOff val="26541"/>
                    <a:lumOff val="5752"/>
                    <a:alphaOff val="0"/>
                    <a:shade val="75000"/>
                    <a:satMod val="120000"/>
                    <a:lumMod val="90000"/>
                  </a:srgbClr>
                </a:gs>
              </a:gsLst>
              <a:lin ang="5400000" scaled="0"/>
            </a:gradFill>
            <a:ln>
              <a:noFill/>
            </a:ln>
            <a:effectLst>
              <a:outerShdw blurRad="50800" dist="25400" dir="5400000" rotWithShape="0">
                <a:srgbClr val="000000">
                  <a:alpha val="28000"/>
                </a:srgbClr>
              </a:outerShdw>
            </a:effectLst>
            <a:sp3d prstMaterial="plastic">
              <a:bevelT w="120900" h="88900"/>
              <a:bevelB w="88900" h="31750" prst="angle"/>
            </a:sp3d>
          </p:spPr>
          <p:style>
            <a:lnRef idx="0">
              <a:scrgbClr r="0" g="0" b="0"/>
            </a:lnRef>
            <a:fillRef idx="3">
              <a:scrgbClr r="0" g="0" b="0"/>
            </a:fillRef>
            <a:effectRef idx="2">
              <a:scrgbClr r="0" g="0" b="0"/>
            </a:effectRef>
            <a:fontRef idx="minor">
              <a:schemeClr val="lt1"/>
            </a:fontRef>
          </p:style>
        </p:sp>
        <p:sp>
          <p:nvSpPr>
            <p:cNvPr id="22" name="Rounded Rectangle 9"/>
            <p:cNvSpPr/>
            <p:nvPr/>
          </p:nvSpPr>
          <p:spPr>
            <a:xfrm>
              <a:off x="3658109" y="1364376"/>
              <a:ext cx="1417977" cy="1492501"/>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1500" b="1" dirty="0">
                  <a:solidFill>
                    <a:sysClr val="window" lastClr="FFFFFF"/>
                  </a:solidFill>
                  <a:latin typeface="Century Gothic"/>
                </a:rPr>
                <a:t>Progress</a:t>
              </a:r>
            </a:p>
          </p:txBody>
        </p:sp>
      </p:grpSp>
      <p:grpSp>
        <p:nvGrpSpPr>
          <p:cNvPr id="23" name="Group 22"/>
          <p:cNvGrpSpPr/>
          <p:nvPr/>
        </p:nvGrpSpPr>
        <p:grpSpPr>
          <a:xfrm>
            <a:off x="6655246" y="5618005"/>
            <a:ext cx="1580982" cy="334926"/>
            <a:chOff x="5334000" y="1287669"/>
            <a:chExt cx="1912525" cy="1645920"/>
          </a:xfrm>
          <a:scene3d>
            <a:camera prst="orthographicFront"/>
            <a:lightRig rig="flat" dir="t"/>
          </a:scene3d>
        </p:grpSpPr>
        <p:sp>
          <p:nvSpPr>
            <p:cNvPr id="24" name="Rounded Rectangle 23"/>
            <p:cNvSpPr/>
            <p:nvPr/>
          </p:nvSpPr>
          <p:spPr>
            <a:xfrm>
              <a:off x="5334000" y="1287669"/>
              <a:ext cx="1912525" cy="1645920"/>
            </a:xfrm>
            <a:prstGeom prst="roundRect">
              <a:avLst/>
            </a:prstGeom>
            <a:gradFill rotWithShape="0">
              <a:gsLst>
                <a:gs pos="0">
                  <a:srgbClr val="4BACC6">
                    <a:hueOff val="-9933876"/>
                    <a:satOff val="39811"/>
                    <a:lumOff val="8628"/>
                    <a:alphaOff val="0"/>
                  </a:srgbClr>
                </a:gs>
                <a:gs pos="100000">
                  <a:srgbClr val="4BACC6">
                    <a:hueOff val="-9933876"/>
                    <a:satOff val="39811"/>
                    <a:lumOff val="8628"/>
                    <a:alphaOff val="0"/>
                    <a:shade val="75000"/>
                    <a:satMod val="120000"/>
                    <a:lumMod val="90000"/>
                  </a:srgbClr>
                </a:gs>
              </a:gsLst>
              <a:lin ang="5400000" scaled="0"/>
            </a:gradFill>
            <a:ln>
              <a:noFill/>
            </a:ln>
            <a:effectLst>
              <a:outerShdw blurRad="50800" dist="25400" dir="5400000" rotWithShape="0">
                <a:srgbClr val="000000">
                  <a:alpha val="28000"/>
                </a:srgbClr>
              </a:outerShdw>
            </a:effectLst>
            <a:sp3d prstMaterial="plastic">
              <a:bevelT w="120900" h="88900"/>
              <a:bevelB w="88900" h="31750" prst="angle"/>
            </a:sp3d>
          </p:spPr>
          <p:style>
            <a:lnRef idx="0">
              <a:scrgbClr r="0" g="0" b="0"/>
            </a:lnRef>
            <a:fillRef idx="3">
              <a:scrgbClr r="0" g="0" b="0"/>
            </a:fillRef>
            <a:effectRef idx="2">
              <a:scrgbClr r="0" g="0" b="0"/>
            </a:effectRef>
            <a:fontRef idx="minor">
              <a:schemeClr val="lt1"/>
            </a:fontRef>
          </p:style>
        </p:sp>
        <p:sp>
          <p:nvSpPr>
            <p:cNvPr id="25" name="Rounded Rectangle 11"/>
            <p:cNvSpPr/>
            <p:nvPr/>
          </p:nvSpPr>
          <p:spPr>
            <a:xfrm>
              <a:off x="5414349" y="1368017"/>
              <a:ext cx="1751831" cy="1485228"/>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1500" b="1" kern="1200" dirty="0" smtClean="0">
                  <a:solidFill>
                    <a:sysClr val="window" lastClr="FFFFFF"/>
                  </a:solidFill>
                  <a:latin typeface="Century Gothic"/>
                  <a:ea typeface="+mn-ea"/>
                  <a:cs typeface="+mn-cs"/>
                </a:rPr>
                <a:t>Completion</a:t>
              </a:r>
              <a:endParaRPr lang="en-US" sz="1500" b="1" kern="1200" dirty="0">
                <a:solidFill>
                  <a:sysClr val="window" lastClr="FFFFFF"/>
                </a:solidFill>
                <a:latin typeface="Century Gothic"/>
                <a:ea typeface="+mn-ea"/>
                <a:cs typeface="+mn-cs"/>
              </a:endParaRPr>
            </a:p>
          </p:txBody>
        </p:sp>
      </p:grpSp>
      <p:pic>
        <p:nvPicPr>
          <p:cNvPr id="1031"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62270" y="381000"/>
            <a:ext cx="348334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2" name="Picture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830029" y="2516661"/>
            <a:ext cx="1916446" cy="2404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1559198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effectLst>
                  <a:outerShdw blurRad="38100" dist="38100" dir="2700000" algn="tl">
                    <a:srgbClr val="000000">
                      <a:alpha val="43137"/>
                    </a:srgbClr>
                  </a:outerShdw>
                </a:effectLst>
              </a:rPr>
              <a:t>Recruitment</a:t>
            </a:r>
            <a:r>
              <a:rPr lang="en-US" dirty="0" smtClean="0"/>
              <a:t> </a:t>
            </a:r>
            <a:endParaRPr lang="en-US" dirty="0"/>
          </a:p>
        </p:txBody>
      </p:sp>
      <p:sp>
        <p:nvSpPr>
          <p:cNvPr id="3" name="Content Placeholder 2"/>
          <p:cNvSpPr>
            <a:spLocks noGrp="1"/>
          </p:cNvSpPr>
          <p:nvPr>
            <p:ph idx="1"/>
          </p:nvPr>
        </p:nvSpPr>
        <p:spPr>
          <a:xfrm>
            <a:off x="463017" y="2198281"/>
            <a:ext cx="4648200" cy="2379921"/>
          </a:xfrm>
        </p:spPr>
        <p:txBody>
          <a:bodyPr>
            <a:normAutofit/>
          </a:bodyPr>
          <a:lstStyle/>
          <a:p>
            <a:pPr marL="347472" indent="-347472">
              <a:lnSpc>
                <a:spcPct val="80000"/>
              </a:lnSpc>
              <a:buFont typeface="Wingdings" pitchFamily="2" charset="2"/>
              <a:buChar char="§"/>
            </a:pPr>
            <a:r>
              <a:rPr lang="en-US" sz="2500" dirty="0">
                <a:latin typeface="Times New Roman" pitchFamily="18" charset="0"/>
                <a:cs typeface="Times New Roman" pitchFamily="18" charset="0"/>
              </a:rPr>
              <a:t>Senior Clearance Events</a:t>
            </a:r>
          </a:p>
          <a:p>
            <a:pPr marL="747522" lvl="2" indent="-347472">
              <a:lnSpc>
                <a:spcPct val="80000"/>
              </a:lnSpc>
              <a:buFont typeface="Wingdings" pitchFamily="2" charset="2"/>
              <a:buChar char="§"/>
            </a:pPr>
            <a:r>
              <a:rPr lang="en-US" sz="2200" dirty="0">
                <a:latin typeface="Times New Roman" pitchFamily="18" charset="0"/>
                <a:cs typeface="Times New Roman" pitchFamily="18" charset="0"/>
              </a:rPr>
              <a:t>ISD2STC</a:t>
            </a:r>
          </a:p>
          <a:p>
            <a:pPr marL="347472" indent="-347472">
              <a:lnSpc>
                <a:spcPct val="80000"/>
              </a:lnSpc>
              <a:buFont typeface="Wingdings" pitchFamily="2" charset="2"/>
              <a:buChar char="§"/>
            </a:pPr>
            <a:r>
              <a:rPr lang="en-US" sz="2500" dirty="0">
                <a:latin typeface="Times New Roman" pitchFamily="18" charset="0"/>
                <a:cs typeface="Times New Roman" pitchFamily="18" charset="0"/>
              </a:rPr>
              <a:t>College Bound </a:t>
            </a:r>
            <a:r>
              <a:rPr lang="en-US" sz="2500" dirty="0" smtClean="0">
                <a:latin typeface="Times New Roman" pitchFamily="18" charset="0"/>
                <a:cs typeface="Times New Roman" pitchFamily="18" charset="0"/>
              </a:rPr>
              <a:t>Events</a:t>
            </a:r>
          </a:p>
          <a:p>
            <a:pPr marL="347472" indent="-347472">
              <a:lnSpc>
                <a:spcPct val="80000"/>
              </a:lnSpc>
              <a:buFont typeface="Wingdings" pitchFamily="2" charset="2"/>
              <a:buChar char="§"/>
            </a:pPr>
            <a:r>
              <a:rPr lang="en-US" sz="2500" dirty="0" smtClean="0">
                <a:latin typeface="Times New Roman" pitchFamily="18" charset="0"/>
                <a:cs typeface="Times New Roman" pitchFamily="18" charset="0"/>
              </a:rPr>
              <a:t>“Cash in” your Courses</a:t>
            </a:r>
            <a:endParaRPr lang="en-US" sz="2500" dirty="0">
              <a:latin typeface="Times New Roman" pitchFamily="18" charset="0"/>
              <a:cs typeface="Times New Roman" pitchFamily="18" charset="0"/>
            </a:endParaRPr>
          </a:p>
          <a:p>
            <a:pPr marL="347472" indent="-347472">
              <a:lnSpc>
                <a:spcPct val="80000"/>
              </a:lnSpc>
              <a:buFont typeface="Wingdings" pitchFamily="2" charset="2"/>
              <a:buChar char="§"/>
            </a:pPr>
            <a:r>
              <a:rPr lang="en-US" sz="2500" dirty="0" smtClean="0">
                <a:latin typeface="Times New Roman" pitchFamily="18" charset="0"/>
                <a:cs typeface="Times New Roman" pitchFamily="18" charset="0"/>
              </a:rPr>
              <a:t>Completion</a:t>
            </a:r>
            <a:endParaRPr lang="en-US" sz="2500" dirty="0">
              <a:latin typeface="Times New Roman" pitchFamily="18" charset="0"/>
              <a:cs typeface="Times New Roman" pitchFamily="18" charset="0"/>
            </a:endParaRPr>
          </a:p>
          <a:p>
            <a:pPr marL="347472" indent="-347472">
              <a:lnSpc>
                <a:spcPct val="80000"/>
              </a:lnSpc>
              <a:buFont typeface="Wingdings" pitchFamily="2" charset="2"/>
              <a:buChar char="§"/>
            </a:pPr>
            <a:r>
              <a:rPr lang="en-US" sz="2500" dirty="0">
                <a:latin typeface="Times New Roman" pitchFamily="18" charset="0"/>
                <a:cs typeface="Times New Roman" pitchFamily="18" charset="0"/>
              </a:rPr>
              <a:t>Recruitment </a:t>
            </a:r>
            <a:r>
              <a:rPr lang="en-US" sz="2500" dirty="0" smtClean="0">
                <a:latin typeface="Times New Roman" pitchFamily="18" charset="0"/>
                <a:cs typeface="Times New Roman" pitchFamily="18" charset="0"/>
              </a:rPr>
              <a:t>Packet</a:t>
            </a:r>
            <a:endParaRPr lang="en-US" sz="2500" dirty="0">
              <a:latin typeface="Times New Roman" pitchFamily="18" charset="0"/>
              <a:cs typeface="Times New Roman" pitchFamily="18" charset="0"/>
            </a:endParaRPr>
          </a:p>
        </p:txBody>
      </p:sp>
      <p:pic>
        <p:nvPicPr>
          <p:cNvPr id="1331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343400" y="2171700"/>
            <a:ext cx="4566920" cy="2362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6" name="Group 5"/>
          <p:cNvGrpSpPr/>
          <p:nvPr/>
        </p:nvGrpSpPr>
        <p:grpSpPr>
          <a:xfrm>
            <a:off x="1719206" y="5236326"/>
            <a:ext cx="2135822" cy="951719"/>
            <a:chOff x="0" y="1325887"/>
            <a:chExt cx="1801829" cy="1645920"/>
          </a:xfrm>
          <a:scene3d>
            <a:camera prst="orthographicFront"/>
            <a:lightRig rig="flat" dir="t"/>
          </a:scene3d>
        </p:grpSpPr>
        <p:sp>
          <p:nvSpPr>
            <p:cNvPr id="7" name="Rounded Rectangle 6"/>
            <p:cNvSpPr/>
            <p:nvPr/>
          </p:nvSpPr>
          <p:spPr>
            <a:xfrm>
              <a:off x="0" y="1325887"/>
              <a:ext cx="1801829" cy="1645920"/>
            </a:xfrm>
            <a:prstGeom prst="roundRect">
              <a:avLst/>
            </a:prstGeom>
            <a:gradFill rotWithShape="0">
              <a:gsLst>
                <a:gs pos="0">
                  <a:srgbClr val="4BACC6">
                    <a:hueOff val="0"/>
                    <a:satOff val="0"/>
                    <a:lumOff val="0"/>
                    <a:alphaOff val="0"/>
                  </a:srgbClr>
                </a:gs>
                <a:gs pos="100000">
                  <a:srgbClr val="4BACC6">
                    <a:hueOff val="0"/>
                    <a:satOff val="0"/>
                    <a:lumOff val="0"/>
                    <a:alphaOff val="0"/>
                    <a:shade val="75000"/>
                    <a:satMod val="120000"/>
                    <a:lumMod val="90000"/>
                  </a:srgbClr>
                </a:gs>
              </a:gsLst>
              <a:lin ang="5400000" scaled="0"/>
            </a:gradFill>
            <a:ln>
              <a:noFill/>
            </a:ln>
            <a:effectLst>
              <a:outerShdw blurRad="50800" dist="25400" dir="5400000" rotWithShape="0">
                <a:srgbClr val="000000">
                  <a:alpha val="28000"/>
                </a:srgbClr>
              </a:outerShdw>
            </a:effectLst>
            <a:sp3d prstMaterial="plastic">
              <a:bevelT w="120900" h="88900"/>
              <a:bevelB w="88900" h="31750" prst="angle"/>
            </a:sp3d>
          </p:spPr>
          <p:style>
            <a:lnRef idx="0">
              <a:scrgbClr r="0" g="0" b="0"/>
            </a:lnRef>
            <a:fillRef idx="3">
              <a:scrgbClr r="0" g="0" b="0"/>
            </a:fillRef>
            <a:effectRef idx="2">
              <a:scrgbClr r="0" g="0" b="0"/>
            </a:effectRef>
            <a:fontRef idx="minor">
              <a:schemeClr val="lt1"/>
            </a:fontRef>
          </p:style>
        </p:sp>
        <p:sp>
          <p:nvSpPr>
            <p:cNvPr id="8" name="Rounded Rectangle 5"/>
            <p:cNvSpPr/>
            <p:nvPr/>
          </p:nvSpPr>
          <p:spPr>
            <a:xfrm>
              <a:off x="80348" y="1406235"/>
              <a:ext cx="1641135" cy="1485228"/>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400" b="1" dirty="0">
                  <a:solidFill>
                    <a:sysClr val="window" lastClr="FFFFFF"/>
                  </a:solidFill>
                  <a:latin typeface="Century Gothic"/>
                </a:rPr>
                <a:t>Connection</a:t>
              </a:r>
            </a:p>
          </p:txBody>
        </p:sp>
      </p:grpSp>
      <p:grpSp>
        <p:nvGrpSpPr>
          <p:cNvPr id="9" name="Group 8"/>
          <p:cNvGrpSpPr/>
          <p:nvPr/>
        </p:nvGrpSpPr>
        <p:grpSpPr>
          <a:xfrm>
            <a:off x="4111579" y="5627337"/>
            <a:ext cx="917621" cy="333031"/>
            <a:chOff x="2028860" y="1287669"/>
            <a:chExt cx="1400142" cy="1645920"/>
          </a:xfrm>
          <a:scene3d>
            <a:camera prst="orthographicFront"/>
            <a:lightRig rig="flat" dir="t"/>
          </a:scene3d>
        </p:grpSpPr>
        <p:sp>
          <p:nvSpPr>
            <p:cNvPr id="10" name="Rounded Rectangle 9"/>
            <p:cNvSpPr/>
            <p:nvPr/>
          </p:nvSpPr>
          <p:spPr>
            <a:xfrm>
              <a:off x="2028860" y="1287669"/>
              <a:ext cx="1400142" cy="1645920"/>
            </a:xfrm>
            <a:prstGeom prst="roundRect">
              <a:avLst/>
            </a:prstGeom>
            <a:gradFill rotWithShape="0">
              <a:gsLst>
                <a:gs pos="0">
                  <a:srgbClr val="4BACC6">
                    <a:hueOff val="-3311292"/>
                    <a:satOff val="13270"/>
                    <a:lumOff val="2876"/>
                    <a:alphaOff val="0"/>
                  </a:srgbClr>
                </a:gs>
                <a:gs pos="100000">
                  <a:srgbClr val="4BACC6">
                    <a:hueOff val="-3311292"/>
                    <a:satOff val="13270"/>
                    <a:lumOff val="2876"/>
                    <a:alphaOff val="0"/>
                    <a:shade val="75000"/>
                    <a:satMod val="120000"/>
                    <a:lumMod val="90000"/>
                  </a:srgbClr>
                </a:gs>
              </a:gsLst>
              <a:lin ang="5400000" scaled="0"/>
            </a:gradFill>
            <a:ln>
              <a:noFill/>
            </a:ln>
            <a:effectLst>
              <a:outerShdw blurRad="50800" dist="25400" dir="5400000" rotWithShape="0">
                <a:srgbClr val="000000">
                  <a:alpha val="28000"/>
                </a:srgbClr>
              </a:outerShdw>
            </a:effectLst>
            <a:sp3d prstMaterial="plastic">
              <a:bevelT w="120900" h="88900"/>
              <a:bevelB w="88900" h="31750" prst="angle"/>
            </a:sp3d>
          </p:spPr>
          <p:style>
            <a:lnRef idx="0">
              <a:scrgbClr r="0" g="0" b="0"/>
            </a:lnRef>
            <a:fillRef idx="3">
              <a:scrgbClr r="0" g="0" b="0"/>
            </a:fillRef>
            <a:effectRef idx="2">
              <a:scrgbClr r="0" g="0" b="0"/>
            </a:effectRef>
            <a:fontRef idx="minor">
              <a:schemeClr val="lt1"/>
            </a:fontRef>
          </p:style>
        </p:sp>
        <p:sp>
          <p:nvSpPr>
            <p:cNvPr id="11" name="Rounded Rectangle 7"/>
            <p:cNvSpPr/>
            <p:nvPr/>
          </p:nvSpPr>
          <p:spPr>
            <a:xfrm>
              <a:off x="2097207" y="1356017"/>
              <a:ext cx="1263444" cy="1509224"/>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1500" b="1" dirty="0">
                  <a:solidFill>
                    <a:sysClr val="window" lastClr="FFFFFF"/>
                  </a:solidFill>
                  <a:latin typeface="Century Gothic"/>
                </a:rPr>
                <a:t>Entry</a:t>
              </a:r>
            </a:p>
          </p:txBody>
        </p:sp>
      </p:grpSp>
      <p:grpSp>
        <p:nvGrpSpPr>
          <p:cNvPr id="12" name="Group 11"/>
          <p:cNvGrpSpPr/>
          <p:nvPr/>
        </p:nvGrpSpPr>
        <p:grpSpPr>
          <a:xfrm>
            <a:off x="5247783" y="5627337"/>
            <a:ext cx="1355790" cy="333030"/>
            <a:chOff x="3581401" y="1287669"/>
            <a:chExt cx="1571395" cy="1645920"/>
          </a:xfrm>
          <a:scene3d>
            <a:camera prst="orthographicFront"/>
            <a:lightRig rig="flat" dir="t"/>
          </a:scene3d>
        </p:grpSpPr>
        <p:sp>
          <p:nvSpPr>
            <p:cNvPr id="13" name="Rounded Rectangle 12"/>
            <p:cNvSpPr/>
            <p:nvPr/>
          </p:nvSpPr>
          <p:spPr>
            <a:xfrm>
              <a:off x="3581401" y="1287669"/>
              <a:ext cx="1571395" cy="1645920"/>
            </a:xfrm>
            <a:prstGeom prst="roundRect">
              <a:avLst/>
            </a:prstGeom>
            <a:gradFill rotWithShape="0">
              <a:gsLst>
                <a:gs pos="0">
                  <a:srgbClr val="4BACC6">
                    <a:hueOff val="-6622584"/>
                    <a:satOff val="26541"/>
                    <a:lumOff val="5752"/>
                    <a:alphaOff val="0"/>
                  </a:srgbClr>
                </a:gs>
                <a:gs pos="100000">
                  <a:srgbClr val="4BACC6">
                    <a:hueOff val="-6622584"/>
                    <a:satOff val="26541"/>
                    <a:lumOff val="5752"/>
                    <a:alphaOff val="0"/>
                    <a:shade val="75000"/>
                    <a:satMod val="120000"/>
                    <a:lumMod val="90000"/>
                  </a:srgbClr>
                </a:gs>
              </a:gsLst>
              <a:lin ang="5400000" scaled="0"/>
            </a:gradFill>
            <a:ln>
              <a:noFill/>
            </a:ln>
            <a:effectLst>
              <a:outerShdw blurRad="50800" dist="25400" dir="5400000" rotWithShape="0">
                <a:srgbClr val="000000">
                  <a:alpha val="28000"/>
                </a:srgbClr>
              </a:outerShdw>
            </a:effectLst>
            <a:sp3d prstMaterial="plastic">
              <a:bevelT w="120900" h="88900"/>
              <a:bevelB w="88900" h="31750" prst="angle"/>
            </a:sp3d>
          </p:spPr>
          <p:style>
            <a:lnRef idx="0">
              <a:scrgbClr r="0" g="0" b="0"/>
            </a:lnRef>
            <a:fillRef idx="3">
              <a:scrgbClr r="0" g="0" b="0"/>
            </a:fillRef>
            <a:effectRef idx="2">
              <a:scrgbClr r="0" g="0" b="0"/>
            </a:effectRef>
            <a:fontRef idx="minor">
              <a:schemeClr val="lt1"/>
            </a:fontRef>
          </p:style>
        </p:sp>
        <p:sp>
          <p:nvSpPr>
            <p:cNvPr id="14" name="Rounded Rectangle 9"/>
            <p:cNvSpPr/>
            <p:nvPr/>
          </p:nvSpPr>
          <p:spPr>
            <a:xfrm>
              <a:off x="3658109" y="1364376"/>
              <a:ext cx="1417977" cy="1492501"/>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1500" b="1" dirty="0">
                  <a:solidFill>
                    <a:sysClr val="window" lastClr="FFFFFF"/>
                  </a:solidFill>
                  <a:latin typeface="Century Gothic"/>
                </a:rPr>
                <a:t>Progress</a:t>
              </a:r>
            </a:p>
          </p:txBody>
        </p:sp>
      </p:grpSp>
      <p:grpSp>
        <p:nvGrpSpPr>
          <p:cNvPr id="15" name="Group 14"/>
          <p:cNvGrpSpPr/>
          <p:nvPr/>
        </p:nvGrpSpPr>
        <p:grpSpPr>
          <a:xfrm>
            <a:off x="6655246" y="5618005"/>
            <a:ext cx="1580982" cy="334926"/>
            <a:chOff x="5334000" y="1287669"/>
            <a:chExt cx="1912525" cy="1645920"/>
          </a:xfrm>
          <a:scene3d>
            <a:camera prst="orthographicFront"/>
            <a:lightRig rig="flat" dir="t"/>
          </a:scene3d>
        </p:grpSpPr>
        <p:sp>
          <p:nvSpPr>
            <p:cNvPr id="16" name="Rounded Rectangle 15"/>
            <p:cNvSpPr/>
            <p:nvPr/>
          </p:nvSpPr>
          <p:spPr>
            <a:xfrm>
              <a:off x="5334000" y="1287669"/>
              <a:ext cx="1912525" cy="1645920"/>
            </a:xfrm>
            <a:prstGeom prst="roundRect">
              <a:avLst/>
            </a:prstGeom>
            <a:gradFill rotWithShape="0">
              <a:gsLst>
                <a:gs pos="0">
                  <a:srgbClr val="4BACC6">
                    <a:hueOff val="-9933876"/>
                    <a:satOff val="39811"/>
                    <a:lumOff val="8628"/>
                    <a:alphaOff val="0"/>
                  </a:srgbClr>
                </a:gs>
                <a:gs pos="100000">
                  <a:srgbClr val="4BACC6">
                    <a:hueOff val="-9933876"/>
                    <a:satOff val="39811"/>
                    <a:lumOff val="8628"/>
                    <a:alphaOff val="0"/>
                    <a:shade val="75000"/>
                    <a:satMod val="120000"/>
                    <a:lumMod val="90000"/>
                  </a:srgbClr>
                </a:gs>
              </a:gsLst>
              <a:lin ang="5400000" scaled="0"/>
            </a:gradFill>
            <a:ln>
              <a:noFill/>
            </a:ln>
            <a:effectLst>
              <a:outerShdw blurRad="50800" dist="25400" dir="5400000" rotWithShape="0">
                <a:srgbClr val="000000">
                  <a:alpha val="28000"/>
                </a:srgbClr>
              </a:outerShdw>
            </a:effectLst>
            <a:sp3d prstMaterial="plastic">
              <a:bevelT w="120900" h="88900"/>
              <a:bevelB w="88900" h="31750" prst="angle"/>
            </a:sp3d>
          </p:spPr>
          <p:style>
            <a:lnRef idx="0">
              <a:scrgbClr r="0" g="0" b="0"/>
            </a:lnRef>
            <a:fillRef idx="3">
              <a:scrgbClr r="0" g="0" b="0"/>
            </a:fillRef>
            <a:effectRef idx="2">
              <a:scrgbClr r="0" g="0" b="0"/>
            </a:effectRef>
            <a:fontRef idx="minor">
              <a:schemeClr val="lt1"/>
            </a:fontRef>
          </p:style>
        </p:sp>
        <p:sp>
          <p:nvSpPr>
            <p:cNvPr id="17" name="Rounded Rectangle 11"/>
            <p:cNvSpPr/>
            <p:nvPr/>
          </p:nvSpPr>
          <p:spPr>
            <a:xfrm>
              <a:off x="5414349" y="1368017"/>
              <a:ext cx="1751831" cy="1485228"/>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1500" b="1" kern="1200" dirty="0" smtClean="0">
                  <a:solidFill>
                    <a:sysClr val="window" lastClr="FFFFFF"/>
                  </a:solidFill>
                  <a:latin typeface="Century Gothic"/>
                  <a:ea typeface="+mn-ea"/>
                  <a:cs typeface="+mn-cs"/>
                </a:rPr>
                <a:t>Completion</a:t>
              </a:r>
              <a:endParaRPr lang="en-US" sz="1500" b="1" kern="1200" dirty="0">
                <a:solidFill>
                  <a:sysClr val="window" lastClr="FFFFFF"/>
                </a:solidFill>
                <a:latin typeface="Century Gothic"/>
                <a:ea typeface="+mn-ea"/>
                <a:cs typeface="+mn-cs"/>
              </a:endParaRPr>
            </a:p>
          </p:txBody>
        </p:sp>
      </p:grpSp>
    </p:spTree>
    <p:extLst>
      <p:ext uri="{BB962C8B-B14F-4D97-AF65-F5344CB8AC3E}">
        <p14:creationId xmlns:p14="http://schemas.microsoft.com/office/powerpoint/2010/main" val="30151565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effectLst>
                  <a:outerShdw blurRad="38100" dist="38100" dir="2700000" algn="tl">
                    <a:srgbClr val="000000">
                      <a:alpha val="43137"/>
                    </a:srgbClr>
                  </a:outerShdw>
                </a:effectLst>
              </a:rPr>
              <a:t>Parent and Family Engagement</a:t>
            </a:r>
          </a:p>
        </p:txBody>
      </p:sp>
      <p:sp>
        <p:nvSpPr>
          <p:cNvPr id="3" name="Content Placeholder 2"/>
          <p:cNvSpPr>
            <a:spLocks noGrp="1"/>
          </p:cNvSpPr>
          <p:nvPr>
            <p:ph idx="1"/>
          </p:nvPr>
        </p:nvSpPr>
        <p:spPr>
          <a:xfrm>
            <a:off x="403716" y="2133600"/>
            <a:ext cx="4724400" cy="2859272"/>
          </a:xfrm>
        </p:spPr>
        <p:txBody>
          <a:bodyPr>
            <a:normAutofit/>
          </a:bodyPr>
          <a:lstStyle/>
          <a:p>
            <a:pPr marL="347472" indent="-347472">
              <a:lnSpc>
                <a:spcPct val="80000"/>
              </a:lnSpc>
              <a:buFont typeface="Wingdings" pitchFamily="2" charset="2"/>
              <a:buChar char="§"/>
            </a:pPr>
            <a:r>
              <a:rPr lang="en-US" sz="2500" dirty="0" smtClean="0">
                <a:latin typeface="Times New Roman" pitchFamily="18" charset="0"/>
                <a:cs typeface="Times New Roman" pitchFamily="18" charset="0"/>
              </a:rPr>
              <a:t>April is Dual </a:t>
            </a:r>
            <a:r>
              <a:rPr lang="en-US" sz="2500" dirty="0">
                <a:latin typeface="Times New Roman" pitchFamily="18" charset="0"/>
                <a:cs typeface="Times New Roman" pitchFamily="18" charset="0"/>
              </a:rPr>
              <a:t>Enrollment Month</a:t>
            </a:r>
          </a:p>
          <a:p>
            <a:pPr marL="747522" lvl="2" indent="-347472">
              <a:lnSpc>
                <a:spcPct val="80000"/>
              </a:lnSpc>
              <a:buFont typeface="Wingdings" pitchFamily="2" charset="2"/>
              <a:buChar char="§"/>
            </a:pPr>
            <a:r>
              <a:rPr lang="en-US" sz="2200" dirty="0">
                <a:latin typeface="Times New Roman" pitchFamily="18" charset="0"/>
                <a:cs typeface="Times New Roman" pitchFamily="18" charset="0"/>
              </a:rPr>
              <a:t>Dual2Degree Saturdays</a:t>
            </a:r>
          </a:p>
          <a:p>
            <a:pPr marL="347472" indent="-347472">
              <a:lnSpc>
                <a:spcPct val="80000"/>
              </a:lnSpc>
              <a:buFont typeface="Wingdings" pitchFamily="2" charset="2"/>
              <a:buChar char="§"/>
            </a:pPr>
            <a:r>
              <a:rPr lang="en-US" sz="2500" dirty="0">
                <a:latin typeface="Times New Roman" pitchFamily="18" charset="0"/>
                <a:cs typeface="Times New Roman" pitchFamily="18" charset="0"/>
              </a:rPr>
              <a:t>Tuition Savings</a:t>
            </a:r>
          </a:p>
          <a:p>
            <a:pPr marL="347472" indent="-347472">
              <a:lnSpc>
                <a:spcPct val="80000"/>
              </a:lnSpc>
              <a:buFont typeface="Wingdings" pitchFamily="2" charset="2"/>
              <a:buChar char="§"/>
            </a:pPr>
            <a:r>
              <a:rPr lang="en-US" sz="2500" dirty="0" smtClean="0">
                <a:latin typeface="Times New Roman" pitchFamily="18" charset="0"/>
                <a:cs typeface="Times New Roman" pitchFamily="18" charset="0"/>
              </a:rPr>
              <a:t>FAQs</a:t>
            </a:r>
          </a:p>
          <a:p>
            <a:pPr marL="347472" indent="-347472">
              <a:lnSpc>
                <a:spcPct val="80000"/>
              </a:lnSpc>
              <a:buFont typeface="Wingdings" pitchFamily="2" charset="2"/>
              <a:buChar char="§"/>
            </a:pPr>
            <a:r>
              <a:rPr lang="en-US" sz="2500" dirty="0" smtClean="0">
                <a:latin typeface="Times New Roman" pitchFamily="18" charset="0"/>
                <a:cs typeface="Times New Roman" pitchFamily="18" charset="0"/>
              </a:rPr>
              <a:t>College-Knowledge</a:t>
            </a:r>
          </a:p>
          <a:p>
            <a:pPr marL="347472" indent="-347472">
              <a:lnSpc>
                <a:spcPct val="80000"/>
              </a:lnSpc>
              <a:buFont typeface="Wingdings" pitchFamily="2" charset="2"/>
              <a:buChar char="§"/>
            </a:pPr>
            <a:r>
              <a:rPr lang="en-US" sz="2500" dirty="0" smtClean="0">
                <a:latin typeface="Times New Roman" pitchFamily="18" charset="0"/>
                <a:cs typeface="Times New Roman" pitchFamily="18" charset="0"/>
              </a:rPr>
              <a:t>Financial Literacy</a:t>
            </a:r>
            <a:endParaRPr lang="en-US" sz="2500" dirty="0">
              <a:latin typeface="Times New Roman" pitchFamily="18" charset="0"/>
              <a:cs typeface="Times New Roman" pitchFamily="18" charset="0"/>
            </a:endParaRPr>
          </a:p>
          <a:p>
            <a:pPr marL="347472" indent="-347472">
              <a:lnSpc>
                <a:spcPct val="80000"/>
              </a:lnSpc>
              <a:buFont typeface="Wingdings" pitchFamily="2" charset="2"/>
              <a:buChar char="§"/>
            </a:pPr>
            <a:r>
              <a:rPr lang="en-US" sz="2500" dirty="0">
                <a:latin typeface="Times New Roman" pitchFamily="18" charset="0"/>
                <a:cs typeface="Times New Roman" pitchFamily="18" charset="0"/>
              </a:rPr>
              <a:t>Certificate/Degree Completion</a:t>
            </a:r>
          </a:p>
        </p:txBody>
      </p:sp>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05400" y="1522228"/>
            <a:ext cx="2995729" cy="3886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7" name="Group 6"/>
          <p:cNvGrpSpPr/>
          <p:nvPr/>
        </p:nvGrpSpPr>
        <p:grpSpPr>
          <a:xfrm>
            <a:off x="1927715" y="5795540"/>
            <a:ext cx="1676400" cy="374685"/>
            <a:chOff x="0" y="1325887"/>
            <a:chExt cx="1801829" cy="1645920"/>
          </a:xfrm>
          <a:scene3d>
            <a:camera prst="orthographicFront"/>
            <a:lightRig rig="flat" dir="t"/>
          </a:scene3d>
        </p:grpSpPr>
        <p:sp>
          <p:nvSpPr>
            <p:cNvPr id="8" name="Rounded Rectangle 7"/>
            <p:cNvSpPr/>
            <p:nvPr/>
          </p:nvSpPr>
          <p:spPr>
            <a:xfrm>
              <a:off x="0" y="1325887"/>
              <a:ext cx="1801829" cy="1645920"/>
            </a:xfrm>
            <a:prstGeom prst="roundRect">
              <a:avLst/>
            </a:prstGeom>
            <a:gradFill rotWithShape="0">
              <a:gsLst>
                <a:gs pos="0">
                  <a:srgbClr val="4BACC6">
                    <a:hueOff val="0"/>
                    <a:satOff val="0"/>
                    <a:lumOff val="0"/>
                    <a:alphaOff val="0"/>
                  </a:srgbClr>
                </a:gs>
                <a:gs pos="100000">
                  <a:srgbClr val="4BACC6">
                    <a:hueOff val="0"/>
                    <a:satOff val="0"/>
                    <a:lumOff val="0"/>
                    <a:alphaOff val="0"/>
                    <a:shade val="75000"/>
                    <a:satMod val="120000"/>
                    <a:lumMod val="90000"/>
                  </a:srgbClr>
                </a:gs>
              </a:gsLst>
              <a:lin ang="5400000" scaled="0"/>
            </a:gradFill>
            <a:ln>
              <a:noFill/>
            </a:ln>
            <a:effectLst>
              <a:outerShdw blurRad="50800" dist="25400" dir="5400000" rotWithShape="0">
                <a:srgbClr val="000000">
                  <a:alpha val="28000"/>
                </a:srgbClr>
              </a:outerShdw>
            </a:effectLst>
            <a:sp3d prstMaterial="plastic">
              <a:bevelT w="120900" h="88900"/>
              <a:bevelB w="88900" h="31750" prst="angle"/>
            </a:sp3d>
          </p:spPr>
          <p:style>
            <a:lnRef idx="0">
              <a:scrgbClr r="0" g="0" b="0"/>
            </a:lnRef>
            <a:fillRef idx="3">
              <a:scrgbClr r="0" g="0" b="0"/>
            </a:fillRef>
            <a:effectRef idx="2">
              <a:scrgbClr r="0" g="0" b="0"/>
            </a:effectRef>
            <a:fontRef idx="minor">
              <a:schemeClr val="lt1"/>
            </a:fontRef>
          </p:style>
        </p:sp>
        <p:sp>
          <p:nvSpPr>
            <p:cNvPr id="9" name="Rounded Rectangle 5"/>
            <p:cNvSpPr/>
            <p:nvPr/>
          </p:nvSpPr>
          <p:spPr>
            <a:xfrm>
              <a:off x="80348" y="1406235"/>
              <a:ext cx="1641135" cy="1485228"/>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1500" b="1" dirty="0">
                  <a:solidFill>
                    <a:sysClr val="window" lastClr="FFFFFF"/>
                  </a:solidFill>
                  <a:latin typeface="Century Gothic"/>
                </a:rPr>
                <a:t>Connection</a:t>
              </a:r>
            </a:p>
          </p:txBody>
        </p:sp>
      </p:grpSp>
      <p:grpSp>
        <p:nvGrpSpPr>
          <p:cNvPr id="10" name="Group 9"/>
          <p:cNvGrpSpPr/>
          <p:nvPr/>
        </p:nvGrpSpPr>
        <p:grpSpPr>
          <a:xfrm>
            <a:off x="3639557" y="5793333"/>
            <a:ext cx="1143001" cy="359484"/>
            <a:chOff x="2028860" y="1287669"/>
            <a:chExt cx="1400142" cy="1645920"/>
          </a:xfrm>
          <a:scene3d>
            <a:camera prst="orthographicFront"/>
            <a:lightRig rig="flat" dir="t"/>
          </a:scene3d>
        </p:grpSpPr>
        <p:sp>
          <p:nvSpPr>
            <p:cNvPr id="11" name="Rounded Rectangle 10"/>
            <p:cNvSpPr/>
            <p:nvPr/>
          </p:nvSpPr>
          <p:spPr>
            <a:xfrm>
              <a:off x="2028860" y="1287669"/>
              <a:ext cx="1400142" cy="1645920"/>
            </a:xfrm>
            <a:prstGeom prst="roundRect">
              <a:avLst/>
            </a:prstGeom>
            <a:gradFill rotWithShape="0">
              <a:gsLst>
                <a:gs pos="0">
                  <a:srgbClr val="4BACC6">
                    <a:hueOff val="-3311292"/>
                    <a:satOff val="13270"/>
                    <a:lumOff val="2876"/>
                    <a:alphaOff val="0"/>
                  </a:srgbClr>
                </a:gs>
                <a:gs pos="100000">
                  <a:srgbClr val="4BACC6">
                    <a:hueOff val="-3311292"/>
                    <a:satOff val="13270"/>
                    <a:lumOff val="2876"/>
                    <a:alphaOff val="0"/>
                    <a:shade val="75000"/>
                    <a:satMod val="120000"/>
                    <a:lumMod val="90000"/>
                  </a:srgbClr>
                </a:gs>
              </a:gsLst>
              <a:lin ang="5400000" scaled="0"/>
            </a:gradFill>
            <a:ln>
              <a:noFill/>
            </a:ln>
            <a:effectLst>
              <a:outerShdw blurRad="50800" dist="25400" dir="5400000" rotWithShape="0">
                <a:srgbClr val="000000">
                  <a:alpha val="28000"/>
                </a:srgbClr>
              </a:outerShdw>
            </a:effectLst>
            <a:sp3d prstMaterial="plastic">
              <a:bevelT w="120900" h="88900"/>
              <a:bevelB w="88900" h="31750" prst="angle"/>
            </a:sp3d>
          </p:spPr>
          <p:style>
            <a:lnRef idx="0">
              <a:scrgbClr r="0" g="0" b="0"/>
            </a:lnRef>
            <a:fillRef idx="3">
              <a:scrgbClr r="0" g="0" b="0"/>
            </a:fillRef>
            <a:effectRef idx="2">
              <a:scrgbClr r="0" g="0" b="0"/>
            </a:effectRef>
            <a:fontRef idx="minor">
              <a:schemeClr val="lt1"/>
            </a:fontRef>
          </p:style>
        </p:sp>
        <p:sp>
          <p:nvSpPr>
            <p:cNvPr id="12" name="Rounded Rectangle 7"/>
            <p:cNvSpPr/>
            <p:nvPr/>
          </p:nvSpPr>
          <p:spPr>
            <a:xfrm>
              <a:off x="2097207" y="1356017"/>
              <a:ext cx="1263444" cy="1509224"/>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1500" b="1" dirty="0">
                  <a:solidFill>
                    <a:sysClr val="window" lastClr="FFFFFF"/>
                  </a:solidFill>
                  <a:latin typeface="Century Gothic"/>
                </a:rPr>
                <a:t>Entry</a:t>
              </a:r>
            </a:p>
          </p:txBody>
        </p:sp>
      </p:grpSp>
      <p:grpSp>
        <p:nvGrpSpPr>
          <p:cNvPr id="13" name="Group 12"/>
          <p:cNvGrpSpPr/>
          <p:nvPr/>
        </p:nvGrpSpPr>
        <p:grpSpPr>
          <a:xfrm>
            <a:off x="4834268" y="5808261"/>
            <a:ext cx="1345773" cy="355070"/>
            <a:chOff x="3581401" y="1287669"/>
            <a:chExt cx="1571395" cy="1645920"/>
          </a:xfrm>
          <a:scene3d>
            <a:camera prst="orthographicFront"/>
            <a:lightRig rig="flat" dir="t"/>
          </a:scene3d>
        </p:grpSpPr>
        <p:sp>
          <p:nvSpPr>
            <p:cNvPr id="14" name="Rounded Rectangle 13"/>
            <p:cNvSpPr/>
            <p:nvPr/>
          </p:nvSpPr>
          <p:spPr>
            <a:xfrm>
              <a:off x="3581401" y="1287669"/>
              <a:ext cx="1571395" cy="1645920"/>
            </a:xfrm>
            <a:prstGeom prst="roundRect">
              <a:avLst/>
            </a:prstGeom>
            <a:gradFill rotWithShape="0">
              <a:gsLst>
                <a:gs pos="0">
                  <a:srgbClr val="4BACC6">
                    <a:hueOff val="-6622584"/>
                    <a:satOff val="26541"/>
                    <a:lumOff val="5752"/>
                    <a:alphaOff val="0"/>
                  </a:srgbClr>
                </a:gs>
                <a:gs pos="100000">
                  <a:srgbClr val="4BACC6">
                    <a:hueOff val="-6622584"/>
                    <a:satOff val="26541"/>
                    <a:lumOff val="5752"/>
                    <a:alphaOff val="0"/>
                    <a:shade val="75000"/>
                    <a:satMod val="120000"/>
                    <a:lumMod val="90000"/>
                  </a:srgbClr>
                </a:gs>
              </a:gsLst>
              <a:lin ang="5400000" scaled="0"/>
            </a:gradFill>
            <a:ln>
              <a:noFill/>
            </a:ln>
            <a:effectLst>
              <a:outerShdw blurRad="50800" dist="25400" dir="5400000" rotWithShape="0">
                <a:srgbClr val="000000">
                  <a:alpha val="28000"/>
                </a:srgbClr>
              </a:outerShdw>
            </a:effectLst>
            <a:sp3d prstMaterial="plastic">
              <a:bevelT w="120900" h="88900"/>
              <a:bevelB w="88900" h="31750" prst="angle"/>
            </a:sp3d>
          </p:spPr>
          <p:style>
            <a:lnRef idx="0">
              <a:scrgbClr r="0" g="0" b="0"/>
            </a:lnRef>
            <a:fillRef idx="3">
              <a:scrgbClr r="0" g="0" b="0"/>
            </a:fillRef>
            <a:effectRef idx="2">
              <a:scrgbClr r="0" g="0" b="0"/>
            </a:effectRef>
            <a:fontRef idx="minor">
              <a:schemeClr val="lt1"/>
            </a:fontRef>
          </p:style>
        </p:sp>
        <p:sp>
          <p:nvSpPr>
            <p:cNvPr id="15" name="Rounded Rectangle 9"/>
            <p:cNvSpPr/>
            <p:nvPr/>
          </p:nvSpPr>
          <p:spPr>
            <a:xfrm>
              <a:off x="3658109" y="1364376"/>
              <a:ext cx="1417977" cy="1492501"/>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1500" b="1" dirty="0">
                  <a:solidFill>
                    <a:sysClr val="window" lastClr="FFFFFF"/>
                  </a:solidFill>
                  <a:latin typeface="Century Gothic"/>
                </a:rPr>
                <a:t>Progress</a:t>
              </a:r>
            </a:p>
          </p:txBody>
        </p:sp>
      </p:grpSp>
      <p:grpSp>
        <p:nvGrpSpPr>
          <p:cNvPr id="16" name="Group 15"/>
          <p:cNvGrpSpPr/>
          <p:nvPr/>
        </p:nvGrpSpPr>
        <p:grpSpPr>
          <a:xfrm>
            <a:off x="6239536" y="5818333"/>
            <a:ext cx="1580982" cy="334926"/>
            <a:chOff x="5334000" y="1287669"/>
            <a:chExt cx="1912525" cy="1645920"/>
          </a:xfrm>
          <a:scene3d>
            <a:camera prst="orthographicFront"/>
            <a:lightRig rig="flat" dir="t"/>
          </a:scene3d>
        </p:grpSpPr>
        <p:sp>
          <p:nvSpPr>
            <p:cNvPr id="17" name="Rounded Rectangle 16"/>
            <p:cNvSpPr/>
            <p:nvPr/>
          </p:nvSpPr>
          <p:spPr>
            <a:xfrm>
              <a:off x="5334000" y="1287669"/>
              <a:ext cx="1912525" cy="1645920"/>
            </a:xfrm>
            <a:prstGeom prst="roundRect">
              <a:avLst/>
            </a:prstGeom>
            <a:gradFill rotWithShape="0">
              <a:gsLst>
                <a:gs pos="0">
                  <a:srgbClr val="4BACC6">
                    <a:hueOff val="-9933876"/>
                    <a:satOff val="39811"/>
                    <a:lumOff val="8628"/>
                    <a:alphaOff val="0"/>
                  </a:srgbClr>
                </a:gs>
                <a:gs pos="100000">
                  <a:srgbClr val="4BACC6">
                    <a:hueOff val="-9933876"/>
                    <a:satOff val="39811"/>
                    <a:lumOff val="8628"/>
                    <a:alphaOff val="0"/>
                    <a:shade val="75000"/>
                    <a:satMod val="120000"/>
                    <a:lumMod val="90000"/>
                  </a:srgbClr>
                </a:gs>
              </a:gsLst>
              <a:lin ang="5400000" scaled="0"/>
            </a:gradFill>
            <a:ln>
              <a:noFill/>
            </a:ln>
            <a:effectLst>
              <a:outerShdw blurRad="50800" dist="25400" dir="5400000" rotWithShape="0">
                <a:srgbClr val="000000">
                  <a:alpha val="28000"/>
                </a:srgbClr>
              </a:outerShdw>
            </a:effectLst>
            <a:sp3d prstMaterial="plastic">
              <a:bevelT w="120900" h="88900"/>
              <a:bevelB w="88900" h="31750" prst="angle"/>
            </a:sp3d>
          </p:spPr>
          <p:style>
            <a:lnRef idx="0">
              <a:scrgbClr r="0" g="0" b="0"/>
            </a:lnRef>
            <a:fillRef idx="3">
              <a:scrgbClr r="0" g="0" b="0"/>
            </a:fillRef>
            <a:effectRef idx="2">
              <a:scrgbClr r="0" g="0" b="0"/>
            </a:effectRef>
            <a:fontRef idx="minor">
              <a:schemeClr val="lt1"/>
            </a:fontRef>
          </p:style>
        </p:sp>
        <p:sp>
          <p:nvSpPr>
            <p:cNvPr id="18" name="Rounded Rectangle 11"/>
            <p:cNvSpPr/>
            <p:nvPr/>
          </p:nvSpPr>
          <p:spPr>
            <a:xfrm>
              <a:off x="5414349" y="1368017"/>
              <a:ext cx="1751831" cy="1485228"/>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1500" b="1" kern="1200" dirty="0" smtClean="0">
                  <a:solidFill>
                    <a:sysClr val="window" lastClr="FFFFFF"/>
                  </a:solidFill>
                  <a:latin typeface="Century Gothic"/>
                  <a:ea typeface="+mn-ea"/>
                  <a:cs typeface="+mn-cs"/>
                </a:rPr>
                <a:t>Completion</a:t>
              </a:r>
              <a:endParaRPr lang="en-US" sz="1500" b="1" kern="1200" dirty="0">
                <a:solidFill>
                  <a:sysClr val="window" lastClr="FFFFFF"/>
                </a:solidFill>
                <a:latin typeface="Century Gothic"/>
                <a:ea typeface="+mn-ea"/>
                <a:cs typeface="+mn-cs"/>
              </a:endParaRPr>
            </a:p>
          </p:txBody>
        </p:sp>
      </p:grpSp>
    </p:spTree>
    <p:extLst>
      <p:ext uri="{BB962C8B-B14F-4D97-AF65-F5344CB8AC3E}">
        <p14:creationId xmlns:p14="http://schemas.microsoft.com/office/powerpoint/2010/main" val="139645441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55266" t="17365" r="26243" b="16930"/>
          <a:stretch/>
        </p:blipFill>
        <p:spPr bwMode="auto">
          <a:xfrm>
            <a:off x="2209800" y="274672"/>
            <a:ext cx="5181600" cy="57538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3445783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52600" y="1752600"/>
            <a:ext cx="5662716" cy="3733800"/>
          </a:xfrm>
        </p:spPr>
        <p:txBody>
          <a:bodyPr>
            <a:normAutofit lnSpcReduction="10000"/>
          </a:bodyPr>
          <a:lstStyle/>
          <a:p>
            <a:pPr>
              <a:buFont typeface="Wingdings" pitchFamily="2" charset="2"/>
              <a:buChar char="§"/>
            </a:pPr>
            <a:r>
              <a:rPr lang="en-US" sz="2500" dirty="0">
                <a:latin typeface="Times New Roman" pitchFamily="18" charset="0"/>
                <a:cs typeface="Times New Roman" pitchFamily="18" charset="0"/>
              </a:rPr>
              <a:t>Dual Enrollment Program</a:t>
            </a:r>
          </a:p>
          <a:p>
            <a:pPr lvl="2">
              <a:buFont typeface="Wingdings" pitchFamily="2" charset="2"/>
              <a:buChar char="§"/>
            </a:pPr>
            <a:r>
              <a:rPr lang="en-US" sz="2200" dirty="0">
                <a:latin typeface="Times New Roman" pitchFamily="18" charset="0"/>
                <a:cs typeface="Times New Roman" pitchFamily="18" charset="0"/>
              </a:rPr>
              <a:t>Over 12,800 students</a:t>
            </a:r>
          </a:p>
          <a:p>
            <a:pPr>
              <a:buFont typeface="Wingdings" pitchFamily="2" charset="2"/>
              <a:buChar char="§"/>
            </a:pPr>
            <a:r>
              <a:rPr lang="en-US" sz="2500" dirty="0">
                <a:latin typeface="Times New Roman" pitchFamily="18" charset="0"/>
                <a:cs typeface="Times New Roman" pitchFamily="18" charset="0"/>
              </a:rPr>
              <a:t>Dual Enrollment Academies</a:t>
            </a:r>
          </a:p>
          <a:p>
            <a:pPr lvl="2">
              <a:buFont typeface="Wingdings" pitchFamily="2" charset="2"/>
              <a:buChar char="§"/>
            </a:pPr>
            <a:r>
              <a:rPr lang="en-US" sz="2200" dirty="0">
                <a:latin typeface="Times New Roman" pitchFamily="18" charset="0"/>
                <a:cs typeface="Times New Roman" pitchFamily="18" charset="0"/>
              </a:rPr>
              <a:t>6 </a:t>
            </a:r>
            <a:r>
              <a:rPr lang="en-US" sz="2200" dirty="0" smtClean="0">
                <a:latin typeface="Times New Roman" pitchFamily="18" charset="0"/>
                <a:cs typeface="Times New Roman" pitchFamily="18" charset="0"/>
              </a:rPr>
              <a:t>Academies</a:t>
            </a:r>
            <a:endParaRPr lang="en-US" sz="2200" dirty="0">
              <a:latin typeface="Times New Roman" pitchFamily="18" charset="0"/>
              <a:cs typeface="Times New Roman" pitchFamily="18" charset="0"/>
            </a:endParaRPr>
          </a:p>
          <a:p>
            <a:pPr>
              <a:buFont typeface="Wingdings" pitchFamily="2" charset="2"/>
              <a:buChar char="§"/>
            </a:pPr>
            <a:r>
              <a:rPr lang="en-US" sz="2500" dirty="0">
                <a:latin typeface="Times New Roman" pitchFamily="18" charset="0"/>
                <a:cs typeface="Times New Roman" pitchFamily="18" charset="0"/>
              </a:rPr>
              <a:t>Early College High Schools</a:t>
            </a:r>
          </a:p>
          <a:p>
            <a:pPr lvl="2">
              <a:buFont typeface="Wingdings" pitchFamily="2" charset="2"/>
              <a:buChar char="§"/>
            </a:pPr>
            <a:r>
              <a:rPr lang="en-US" sz="2200" dirty="0">
                <a:latin typeface="Times New Roman" pitchFamily="18" charset="0"/>
                <a:cs typeface="Times New Roman" pitchFamily="18" charset="0"/>
              </a:rPr>
              <a:t>24 ECHS</a:t>
            </a:r>
          </a:p>
          <a:p>
            <a:pPr lvl="2">
              <a:buFont typeface="Wingdings" pitchFamily="2" charset="2"/>
              <a:buChar char="§"/>
            </a:pPr>
            <a:r>
              <a:rPr lang="en-US" sz="2200" dirty="0">
                <a:latin typeface="Times New Roman" pitchFamily="18" charset="0"/>
                <a:cs typeface="Times New Roman" pitchFamily="18" charset="0"/>
              </a:rPr>
              <a:t>Over 5,000 students enrolled</a:t>
            </a:r>
          </a:p>
          <a:p>
            <a:pPr>
              <a:buFont typeface="Wingdings" pitchFamily="2" charset="2"/>
              <a:buChar char="§"/>
            </a:pPr>
            <a:r>
              <a:rPr lang="en-US" sz="2500" dirty="0">
                <a:latin typeface="Times New Roman" pitchFamily="18" charset="0"/>
                <a:cs typeface="Times New Roman" pitchFamily="18" charset="0"/>
              </a:rPr>
              <a:t>High School Recovery Program</a:t>
            </a:r>
          </a:p>
          <a:p>
            <a:pPr lvl="2">
              <a:buFont typeface="Wingdings" pitchFamily="2" charset="2"/>
              <a:buChar char="§"/>
            </a:pPr>
            <a:r>
              <a:rPr lang="en-US" sz="2200" dirty="0">
                <a:latin typeface="Times New Roman" pitchFamily="18" charset="0"/>
                <a:cs typeface="Times New Roman" pitchFamily="18" charset="0"/>
              </a:rPr>
              <a:t>Over 3,000 graduates since 2007</a:t>
            </a:r>
          </a:p>
        </p:txBody>
      </p:sp>
      <p:sp>
        <p:nvSpPr>
          <p:cNvPr id="2" name="Title 1"/>
          <p:cNvSpPr>
            <a:spLocks noGrp="1"/>
          </p:cNvSpPr>
          <p:nvPr>
            <p:ph type="title"/>
          </p:nvPr>
        </p:nvSpPr>
        <p:spPr>
          <a:xfrm>
            <a:off x="685800" y="457200"/>
            <a:ext cx="7620000" cy="868362"/>
          </a:xfrm>
        </p:spPr>
        <p:txBody>
          <a:bodyPr>
            <a:noAutofit/>
          </a:bodyPr>
          <a:lstStyle/>
          <a:p>
            <a:r>
              <a:rPr lang="en-US" sz="4000" dirty="0">
                <a:effectLst>
                  <a:outerShdw blurRad="38100" dist="38100" dir="2700000" algn="tl">
                    <a:srgbClr val="000000">
                      <a:alpha val="43137"/>
                    </a:srgbClr>
                  </a:outerShdw>
                </a:effectLst>
              </a:rPr>
              <a:t>Dual Enrollment Programs</a:t>
            </a:r>
          </a:p>
        </p:txBody>
      </p:sp>
    </p:spTree>
    <p:extLst>
      <p:ext uri="{BB962C8B-B14F-4D97-AF65-F5344CB8AC3E}">
        <p14:creationId xmlns:p14="http://schemas.microsoft.com/office/powerpoint/2010/main" val="324027366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04800"/>
            <a:ext cx="8229600" cy="1143000"/>
          </a:xfrm>
        </p:spPr>
        <p:txBody>
          <a:bodyPr>
            <a:normAutofit/>
          </a:bodyPr>
          <a:lstStyle/>
          <a:p>
            <a:r>
              <a:rPr lang="en-US" sz="4000" dirty="0">
                <a:effectLst>
                  <a:outerShdw blurRad="38100" dist="38100" dir="2700000" algn="tl">
                    <a:srgbClr val="000000">
                      <a:alpha val="43137"/>
                    </a:srgbClr>
                  </a:outerShdw>
                </a:effectLst>
              </a:rPr>
              <a:t>Dual Enrollment Academies</a:t>
            </a:r>
          </a:p>
        </p:txBody>
      </p:sp>
      <p:sp>
        <p:nvSpPr>
          <p:cNvPr id="3" name="Content Placeholder 2"/>
          <p:cNvSpPr>
            <a:spLocks noGrp="1"/>
          </p:cNvSpPr>
          <p:nvPr>
            <p:ph idx="1"/>
          </p:nvPr>
        </p:nvSpPr>
        <p:spPr>
          <a:xfrm>
            <a:off x="3505200" y="2133600"/>
            <a:ext cx="5486400" cy="2743200"/>
          </a:xfrm>
        </p:spPr>
        <p:txBody>
          <a:bodyPr>
            <a:normAutofit/>
          </a:bodyPr>
          <a:lstStyle/>
          <a:p>
            <a:pPr>
              <a:spcBef>
                <a:spcPts val="0"/>
              </a:spcBef>
              <a:buFont typeface="Wingdings" pitchFamily="2" charset="2"/>
              <a:buChar char="§"/>
            </a:pPr>
            <a:r>
              <a:rPr lang="en-US" sz="2500" dirty="0" smtClean="0">
                <a:latin typeface="Times New Roman" pitchFamily="18" charset="0"/>
                <a:cs typeface="Times New Roman" pitchFamily="18" charset="0"/>
              </a:rPr>
              <a:t>Two-year </a:t>
            </a:r>
            <a:r>
              <a:rPr lang="en-US" sz="2500" dirty="0">
                <a:latin typeface="Times New Roman" pitchFamily="18" charset="0"/>
                <a:cs typeface="Times New Roman" pitchFamily="18" charset="0"/>
              </a:rPr>
              <a:t>program for Rising Juniors</a:t>
            </a:r>
          </a:p>
          <a:p>
            <a:pPr>
              <a:spcBef>
                <a:spcPts val="0"/>
              </a:spcBef>
              <a:buFont typeface="Wingdings" pitchFamily="2" charset="2"/>
              <a:buChar char="§"/>
            </a:pPr>
            <a:r>
              <a:rPr lang="en-US" sz="2500" dirty="0">
                <a:latin typeface="Times New Roman" pitchFamily="18" charset="0"/>
                <a:cs typeface="Times New Roman" pitchFamily="18" charset="0"/>
              </a:rPr>
              <a:t>Students earn an Associate Degree</a:t>
            </a:r>
          </a:p>
          <a:p>
            <a:pPr>
              <a:buFont typeface="Wingdings" pitchFamily="2" charset="2"/>
              <a:buChar char="§"/>
            </a:pPr>
            <a:r>
              <a:rPr lang="en-US" sz="2500" dirty="0">
                <a:latin typeface="Times New Roman" pitchFamily="18" charset="0"/>
                <a:cs typeface="Times New Roman" pitchFamily="18" charset="0"/>
              </a:rPr>
              <a:t>Selective Process for Admission</a:t>
            </a:r>
          </a:p>
          <a:p>
            <a:pPr>
              <a:buFont typeface="Wingdings" pitchFamily="2" charset="2"/>
              <a:buChar char="§"/>
            </a:pPr>
            <a:r>
              <a:rPr lang="en-US" sz="2500" dirty="0">
                <a:latin typeface="Times New Roman" pitchFamily="18" charset="0"/>
                <a:cs typeface="Times New Roman" pitchFamily="18" charset="0"/>
              </a:rPr>
              <a:t>The schedule is designed for high school classes in the morning and full-time course load in the afternoon</a:t>
            </a: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2249" y="1828800"/>
            <a:ext cx="2381250" cy="1076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3949" y="3048000"/>
            <a:ext cx="2084979" cy="11393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02438" y="4572000"/>
            <a:ext cx="2233945" cy="9561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6826605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txBox="1">
            <a:spLocks noChangeArrowheads="1"/>
          </p:cNvSpPr>
          <p:nvPr/>
        </p:nvSpPr>
        <p:spPr>
          <a:xfrm>
            <a:off x="457200" y="1447800"/>
            <a:ext cx="4524499" cy="4040917"/>
          </a:xfrm>
          <a:prstGeom prst="rect">
            <a:avLst/>
          </a:prstGeom>
          <a:ln>
            <a:noFill/>
          </a:ln>
        </p:spPr>
        <p:txBody>
          <a:bodyPr>
            <a:normAutofit/>
          </a:bodyPr>
          <a:lstStyle/>
          <a:p>
            <a:pPr marL="1078992" lvl="2" indent="-228600">
              <a:spcBef>
                <a:spcPts val="324"/>
              </a:spcBef>
              <a:buClr>
                <a:schemeClr val="accent1"/>
              </a:buClr>
              <a:buFont typeface="Verdana"/>
              <a:buChar char="◦"/>
              <a:defRPr/>
            </a:pPr>
            <a:endParaRPr lang="en-US" sz="1200" dirty="0" smtClean="0">
              <a:solidFill>
                <a:srgbClr val="002060"/>
              </a:solidFill>
              <a:latin typeface="+mj-lt"/>
            </a:endParaRPr>
          </a:p>
          <a:p>
            <a:pPr marL="278892" indent="-342900" eaLnBrk="1" fontAlgn="auto" hangingPunct="1">
              <a:spcBef>
                <a:spcPts val="324"/>
              </a:spcBef>
              <a:spcAft>
                <a:spcPts val="0"/>
              </a:spcAft>
              <a:buFont typeface="Wingdings" pitchFamily="2" charset="2"/>
              <a:buChar char="§"/>
              <a:defRPr/>
            </a:pPr>
            <a:r>
              <a:rPr lang="en-US" sz="2500" dirty="0">
                <a:latin typeface="Times New Roman" pitchFamily="18" charset="0"/>
                <a:cs typeface="Times New Roman" pitchFamily="18" charset="0"/>
              </a:rPr>
              <a:t>Since 2005</a:t>
            </a:r>
          </a:p>
          <a:p>
            <a:pPr marL="736092" lvl="1" indent="-342900" eaLnBrk="1" fontAlgn="auto" hangingPunct="1">
              <a:spcBef>
                <a:spcPts val="324"/>
              </a:spcBef>
              <a:spcAft>
                <a:spcPts val="0"/>
              </a:spcAft>
              <a:buFont typeface="Wingdings" pitchFamily="2" charset="2"/>
              <a:buChar char="§"/>
              <a:defRPr/>
            </a:pPr>
            <a:r>
              <a:rPr lang="en-US" sz="2200" dirty="0">
                <a:latin typeface="Times New Roman" pitchFamily="18" charset="0"/>
                <a:cs typeface="Times New Roman" pitchFamily="18" charset="0"/>
              </a:rPr>
              <a:t>951 Participants</a:t>
            </a:r>
          </a:p>
          <a:p>
            <a:pPr marL="736092" lvl="1" indent="-342900" eaLnBrk="1" fontAlgn="auto" hangingPunct="1">
              <a:spcBef>
                <a:spcPts val="324"/>
              </a:spcBef>
              <a:spcAft>
                <a:spcPts val="0"/>
              </a:spcAft>
              <a:buFont typeface="Wingdings" pitchFamily="2" charset="2"/>
              <a:buChar char="§"/>
              <a:defRPr/>
            </a:pPr>
            <a:r>
              <a:rPr lang="en-US" sz="2200" dirty="0">
                <a:latin typeface="Times New Roman" pitchFamily="18" charset="0"/>
                <a:cs typeface="Times New Roman" pitchFamily="18" charset="0"/>
              </a:rPr>
              <a:t>360 Graduates  </a:t>
            </a:r>
          </a:p>
          <a:p>
            <a:pPr marL="278892" lvl="0" indent="-342900">
              <a:spcBef>
                <a:spcPts val="324"/>
              </a:spcBef>
              <a:buFont typeface="Wingdings" pitchFamily="2" charset="2"/>
              <a:buChar char="§"/>
              <a:defRPr/>
            </a:pPr>
            <a:r>
              <a:rPr lang="en-US" sz="2500" dirty="0" smtClean="0">
                <a:latin typeface="Times New Roman" pitchFamily="18" charset="0"/>
                <a:cs typeface="Times New Roman" pitchFamily="18" charset="0"/>
              </a:rPr>
              <a:t>Since </a:t>
            </a:r>
            <a:r>
              <a:rPr lang="en-US" sz="2500" dirty="0">
                <a:latin typeface="Times New Roman" pitchFamily="18" charset="0"/>
                <a:cs typeface="Times New Roman" pitchFamily="18" charset="0"/>
              </a:rPr>
              <a:t>2006</a:t>
            </a:r>
          </a:p>
          <a:p>
            <a:pPr marL="736092" lvl="1" indent="-342900">
              <a:spcBef>
                <a:spcPts val="324"/>
              </a:spcBef>
              <a:buFont typeface="Wingdings" pitchFamily="2" charset="2"/>
              <a:buChar char="§"/>
              <a:defRPr/>
            </a:pPr>
            <a:r>
              <a:rPr lang="en-US" sz="2200" dirty="0" smtClean="0">
                <a:latin typeface="Times New Roman" pitchFamily="18" charset="0"/>
                <a:cs typeface="Times New Roman" pitchFamily="18" charset="0"/>
              </a:rPr>
              <a:t>over </a:t>
            </a:r>
            <a:r>
              <a:rPr lang="en-US" sz="2200" dirty="0">
                <a:latin typeface="Times New Roman" pitchFamily="18" charset="0"/>
                <a:cs typeface="Times New Roman" pitchFamily="18" charset="0"/>
              </a:rPr>
              <a:t>$8.8 million in </a:t>
            </a:r>
            <a:r>
              <a:rPr lang="en-US" sz="2200" dirty="0" smtClean="0">
                <a:latin typeface="Times New Roman" pitchFamily="18" charset="0"/>
                <a:cs typeface="Times New Roman" pitchFamily="18" charset="0"/>
              </a:rPr>
              <a:t>scholarships</a:t>
            </a:r>
            <a:endParaRPr lang="en-US" sz="2200" dirty="0">
              <a:latin typeface="Times New Roman" pitchFamily="18" charset="0"/>
              <a:cs typeface="Times New Roman" pitchFamily="18" charset="0"/>
            </a:endParaRPr>
          </a:p>
          <a:p>
            <a:pPr marL="278892" indent="-342900">
              <a:spcBef>
                <a:spcPts val="324"/>
              </a:spcBef>
              <a:buFont typeface="Wingdings" pitchFamily="2" charset="2"/>
              <a:buChar char="§"/>
              <a:defRPr/>
            </a:pPr>
            <a:r>
              <a:rPr lang="en-US" sz="2500" dirty="0" smtClean="0">
                <a:latin typeface="Times New Roman" pitchFamily="18" charset="0"/>
                <a:cs typeface="Times New Roman" pitchFamily="18" charset="0"/>
              </a:rPr>
              <a:t>Scholarships</a:t>
            </a:r>
            <a:endParaRPr lang="en-US" sz="2500" dirty="0">
              <a:latin typeface="Times New Roman" pitchFamily="18" charset="0"/>
              <a:cs typeface="Times New Roman" pitchFamily="18" charset="0"/>
            </a:endParaRPr>
          </a:p>
          <a:p>
            <a:pPr marL="736092" lvl="1" indent="-342900">
              <a:spcBef>
                <a:spcPts val="324"/>
              </a:spcBef>
              <a:buFont typeface="Wingdings" pitchFamily="2" charset="2"/>
              <a:buChar char="§"/>
              <a:defRPr/>
            </a:pPr>
            <a:r>
              <a:rPr lang="en-US" sz="2200" dirty="0" smtClean="0">
                <a:latin typeface="Times New Roman" pitchFamily="18" charset="0"/>
                <a:cs typeface="Times New Roman" pitchFamily="18" charset="0"/>
              </a:rPr>
              <a:t>Nine students </a:t>
            </a:r>
            <a:r>
              <a:rPr lang="en-US" sz="2200" dirty="0">
                <a:latin typeface="Times New Roman" pitchFamily="18" charset="0"/>
                <a:cs typeface="Times New Roman" pitchFamily="18" charset="0"/>
              </a:rPr>
              <a:t>have been awarded </a:t>
            </a:r>
            <a:r>
              <a:rPr lang="en-US" sz="2200" dirty="0" smtClean="0">
                <a:latin typeface="Times New Roman" pitchFamily="18" charset="0"/>
                <a:cs typeface="Times New Roman" pitchFamily="18" charset="0"/>
              </a:rPr>
              <a:t>the Bill </a:t>
            </a:r>
            <a:r>
              <a:rPr lang="en-US" sz="2200" dirty="0">
                <a:latin typeface="Times New Roman" pitchFamily="18" charset="0"/>
                <a:cs typeface="Times New Roman" pitchFamily="18" charset="0"/>
              </a:rPr>
              <a:t>and Melinda Gates Millennium </a:t>
            </a:r>
            <a:r>
              <a:rPr lang="en-US" sz="2200" dirty="0" smtClean="0">
                <a:latin typeface="Times New Roman" pitchFamily="18" charset="0"/>
                <a:cs typeface="Times New Roman" pitchFamily="18" charset="0"/>
              </a:rPr>
              <a:t>Scholarship</a:t>
            </a:r>
            <a:endParaRPr lang="en-US" sz="2200" dirty="0">
              <a:latin typeface="Times New Roman" pitchFamily="18" charset="0"/>
              <a:cs typeface="Times New Roman" pitchFamily="18" charset="0"/>
            </a:endParaRPr>
          </a:p>
        </p:txBody>
      </p:sp>
      <p:sp>
        <p:nvSpPr>
          <p:cNvPr id="8" name="TextBox 7"/>
          <p:cNvSpPr txBox="1"/>
          <p:nvPr/>
        </p:nvSpPr>
        <p:spPr>
          <a:xfrm>
            <a:off x="1066800" y="533400"/>
            <a:ext cx="7162800" cy="707886"/>
          </a:xfrm>
          <a:prstGeom prst="rect">
            <a:avLst/>
          </a:prstGeom>
          <a:noFill/>
        </p:spPr>
        <p:txBody>
          <a:bodyPr wrap="square" rtlCol="0">
            <a:spAutoFit/>
          </a:bodyPr>
          <a:lstStyle/>
          <a:p>
            <a:pPr algn="ctr">
              <a:spcBef>
                <a:spcPct val="0"/>
              </a:spcBef>
            </a:pPr>
            <a:r>
              <a:rPr lang="en-US" sz="4000" b="1" dirty="0">
                <a:effectLst>
                  <a:outerShdw blurRad="38100" dist="38100" dir="2700000" algn="tl">
                    <a:srgbClr val="000000">
                      <a:alpha val="43137"/>
                    </a:srgbClr>
                  </a:outerShdw>
                </a:effectLst>
                <a:latin typeface="Times New Roman" pitchFamily="18" charset="0"/>
                <a:ea typeface="+mj-ea"/>
                <a:cs typeface="Times New Roman" pitchFamily="18" charset="0"/>
              </a:rPr>
              <a:t>Dual Enrollment Academies</a:t>
            </a:r>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84233" y="2132441"/>
            <a:ext cx="3865312" cy="2514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8222693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effectLst>
                  <a:outerShdw blurRad="38100" dist="38100" dir="2700000" algn="tl">
                    <a:srgbClr val="000000">
                      <a:alpha val="43137"/>
                    </a:srgbClr>
                  </a:outerShdw>
                </a:effectLst>
              </a:rPr>
              <a:t>Early College High Schools</a:t>
            </a:r>
          </a:p>
        </p:txBody>
      </p:sp>
      <p:sp>
        <p:nvSpPr>
          <p:cNvPr id="3" name="Content Placeholder 2"/>
          <p:cNvSpPr>
            <a:spLocks noGrp="1"/>
          </p:cNvSpPr>
          <p:nvPr>
            <p:ph idx="1"/>
          </p:nvPr>
        </p:nvSpPr>
        <p:spPr>
          <a:xfrm>
            <a:off x="3962400" y="1905000"/>
            <a:ext cx="4572000" cy="3352800"/>
          </a:xfrm>
        </p:spPr>
        <p:txBody>
          <a:bodyPr>
            <a:normAutofit/>
          </a:bodyPr>
          <a:lstStyle/>
          <a:p>
            <a:pPr>
              <a:buFont typeface="Wingdings" pitchFamily="2" charset="2"/>
              <a:buChar char="§"/>
            </a:pPr>
            <a:r>
              <a:rPr lang="en-US" sz="2500" dirty="0">
                <a:latin typeface="Times New Roman" pitchFamily="18" charset="0"/>
                <a:cs typeface="Times New Roman" pitchFamily="18" charset="0"/>
              </a:rPr>
              <a:t>Creates a seamless transition between high school and college</a:t>
            </a:r>
          </a:p>
          <a:p>
            <a:pPr>
              <a:buFont typeface="Wingdings" pitchFamily="2" charset="2"/>
              <a:buChar char="§"/>
            </a:pPr>
            <a:r>
              <a:rPr lang="en-US" sz="2500" dirty="0">
                <a:latin typeface="Times New Roman" pitchFamily="18" charset="0"/>
                <a:cs typeface="Times New Roman" pitchFamily="18" charset="0"/>
              </a:rPr>
              <a:t>Creates a college-going culture</a:t>
            </a:r>
          </a:p>
          <a:p>
            <a:pPr>
              <a:buFont typeface="Wingdings" pitchFamily="2" charset="2"/>
              <a:buChar char="§"/>
            </a:pPr>
            <a:r>
              <a:rPr lang="en-US" sz="2500" dirty="0">
                <a:latin typeface="Times New Roman" pitchFamily="18" charset="0"/>
                <a:cs typeface="Times New Roman" pitchFamily="18" charset="0"/>
              </a:rPr>
              <a:t>Allows students least likely to attend college, an opportunity to earn a high school diploma and two years of college credit</a:t>
            </a:r>
          </a:p>
        </p:txBody>
      </p:sp>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3694389"/>
            <a:ext cx="2730500" cy="15923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39"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38200" y="1905000"/>
            <a:ext cx="2730500" cy="15923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8694123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3"/>
          <p:cNvSpPr>
            <a:spLocks noGrp="1"/>
          </p:cNvSpPr>
          <p:nvPr>
            <p:ph type="title"/>
          </p:nvPr>
        </p:nvSpPr>
        <p:spPr>
          <a:xfrm>
            <a:off x="457200" y="533400"/>
            <a:ext cx="8229600" cy="563562"/>
          </a:xfrm>
        </p:spPr>
        <p:txBody>
          <a:bodyPr>
            <a:noAutofit/>
          </a:bodyPr>
          <a:lstStyle/>
          <a:p>
            <a:r>
              <a:rPr lang="en-US" sz="4000" dirty="0">
                <a:effectLst>
                  <a:outerShdw blurRad="38100" dist="38100" dir="2700000" algn="tl">
                    <a:srgbClr val="000000">
                      <a:alpha val="43137"/>
                    </a:srgbClr>
                  </a:outerShdw>
                </a:effectLst>
              </a:rPr>
              <a:t>Graduates with Associate Degrees</a:t>
            </a:r>
          </a:p>
        </p:txBody>
      </p:sp>
      <p:sp>
        <p:nvSpPr>
          <p:cNvPr id="2" name="Content Placeholder 1"/>
          <p:cNvSpPr>
            <a:spLocks noGrp="1"/>
          </p:cNvSpPr>
          <p:nvPr>
            <p:ph idx="1"/>
          </p:nvPr>
        </p:nvSpPr>
        <p:spPr>
          <a:xfrm>
            <a:off x="1219200" y="1828800"/>
            <a:ext cx="6705600" cy="1441546"/>
          </a:xfrm>
        </p:spPr>
        <p:txBody>
          <a:bodyPr>
            <a:normAutofit/>
          </a:bodyPr>
          <a:lstStyle/>
          <a:p>
            <a:pPr marL="342900" lvl="1" indent="-342900">
              <a:buFont typeface="Wingdings" pitchFamily="2" charset="2"/>
              <a:buChar char="§"/>
            </a:pPr>
            <a:r>
              <a:rPr lang="en-US" sz="2500" dirty="0" smtClean="0">
                <a:latin typeface="Times New Roman" pitchFamily="18" charset="0"/>
                <a:cs typeface="Times New Roman" pitchFamily="18" charset="0"/>
              </a:rPr>
              <a:t>2011 - 28   </a:t>
            </a:r>
            <a:r>
              <a:rPr lang="en-US" sz="2500" dirty="0">
                <a:latin typeface="Times New Roman" pitchFamily="18" charset="0"/>
                <a:cs typeface="Times New Roman" pitchFamily="18" charset="0"/>
              </a:rPr>
              <a:t>graduates with Associates Degrees</a:t>
            </a:r>
          </a:p>
          <a:p>
            <a:pPr marL="342900" lvl="1" indent="-342900">
              <a:buFont typeface="Wingdings" pitchFamily="2" charset="2"/>
              <a:buChar char="§"/>
            </a:pPr>
            <a:r>
              <a:rPr lang="en-US" sz="2500" dirty="0" smtClean="0">
                <a:latin typeface="Times New Roman" pitchFamily="18" charset="0"/>
                <a:cs typeface="Times New Roman" pitchFamily="18" charset="0"/>
              </a:rPr>
              <a:t>2012 - 201 </a:t>
            </a:r>
            <a:r>
              <a:rPr lang="en-US" sz="2500" dirty="0">
                <a:latin typeface="Times New Roman" pitchFamily="18" charset="0"/>
                <a:cs typeface="Times New Roman" pitchFamily="18" charset="0"/>
              </a:rPr>
              <a:t>graduates with Associates Degrees</a:t>
            </a:r>
          </a:p>
          <a:p>
            <a:pPr marL="342900" lvl="1" indent="-342900">
              <a:buFont typeface="Wingdings" pitchFamily="2" charset="2"/>
              <a:buChar char="§"/>
            </a:pPr>
            <a:r>
              <a:rPr lang="en-US" sz="2500" dirty="0" smtClean="0">
                <a:latin typeface="Times New Roman" pitchFamily="18" charset="0"/>
                <a:cs typeface="Times New Roman" pitchFamily="18" charset="0"/>
              </a:rPr>
              <a:t>2013 - 242 </a:t>
            </a:r>
            <a:r>
              <a:rPr lang="en-US" sz="2500" dirty="0">
                <a:latin typeface="Times New Roman" pitchFamily="18" charset="0"/>
                <a:cs typeface="Times New Roman" pitchFamily="18" charset="0"/>
              </a:rPr>
              <a:t>graduates with Associates Degrees</a:t>
            </a:r>
          </a:p>
        </p:txBody>
      </p:sp>
      <p:pic>
        <p:nvPicPr>
          <p:cNvPr id="15362"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8819" t="6418" r="16589" b="53648"/>
          <a:stretch/>
        </p:blipFill>
        <p:spPr bwMode="auto">
          <a:xfrm>
            <a:off x="3657600" y="3810000"/>
            <a:ext cx="2041451" cy="14460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36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72200" y="3809999"/>
            <a:ext cx="2041451" cy="14460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364" name="Picture 4"/>
          <p:cNvPicPr>
            <a:picLocks noChangeAspect="1" noChangeArrowheads="1"/>
          </p:cNvPicPr>
          <p:nvPr/>
        </p:nvPicPr>
        <p:blipFill rotWithShape="1">
          <a:blip r:embed="rId5">
            <a:extLst>
              <a:ext uri="{28A0092B-C50C-407E-A947-70E740481C1C}">
                <a14:useLocalDpi xmlns:a14="http://schemas.microsoft.com/office/drawing/2010/main" val="0"/>
              </a:ext>
            </a:extLst>
          </a:blip>
          <a:srcRect l="4911" t="8299" r="6225" b="8133"/>
          <a:stretch/>
        </p:blipFill>
        <p:spPr bwMode="auto">
          <a:xfrm>
            <a:off x="990600" y="3797596"/>
            <a:ext cx="2041450" cy="14566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3440262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effectLst>
                  <a:outerShdw blurRad="38100" dist="38100" dir="2700000" algn="tl">
                    <a:srgbClr val="000000">
                      <a:alpha val="43137"/>
                    </a:srgbClr>
                  </a:outerShdw>
                </a:effectLst>
              </a:rPr>
              <a:t>Recovery Programs</a:t>
            </a:r>
          </a:p>
        </p:txBody>
      </p:sp>
      <p:sp>
        <p:nvSpPr>
          <p:cNvPr id="3" name="Content Placeholder 2"/>
          <p:cNvSpPr>
            <a:spLocks noGrp="1"/>
          </p:cNvSpPr>
          <p:nvPr>
            <p:ph idx="1"/>
          </p:nvPr>
        </p:nvSpPr>
        <p:spPr>
          <a:xfrm>
            <a:off x="1524000" y="1371600"/>
            <a:ext cx="6781800" cy="4267199"/>
          </a:xfrm>
        </p:spPr>
        <p:txBody>
          <a:bodyPr>
            <a:normAutofit/>
          </a:bodyPr>
          <a:lstStyle/>
          <a:p>
            <a:pPr>
              <a:buFont typeface="Wingdings" pitchFamily="2" charset="2"/>
              <a:buChar char="§"/>
            </a:pPr>
            <a:r>
              <a:rPr lang="en-US" sz="2500" dirty="0">
                <a:latin typeface="Times New Roman" pitchFamily="18" charset="0"/>
                <a:cs typeface="Times New Roman" pitchFamily="18" charset="0"/>
              </a:rPr>
              <a:t>Partnership with School Districts to target out-of-school adults ages 18-25</a:t>
            </a:r>
          </a:p>
          <a:p>
            <a:pPr>
              <a:buFont typeface="Wingdings" pitchFamily="2" charset="2"/>
              <a:buChar char="§"/>
            </a:pPr>
            <a:r>
              <a:rPr lang="en-US" sz="2500" dirty="0">
                <a:latin typeface="Times New Roman" pitchFamily="18" charset="0"/>
                <a:cs typeface="Times New Roman" pitchFamily="18" charset="0"/>
              </a:rPr>
              <a:t>Students reached the 12th grade, but did not graduate from high school</a:t>
            </a:r>
          </a:p>
          <a:p>
            <a:pPr>
              <a:buFont typeface="Wingdings" pitchFamily="2" charset="2"/>
              <a:buChar char="§"/>
            </a:pPr>
            <a:r>
              <a:rPr lang="en-US" sz="2500" dirty="0">
                <a:latin typeface="Times New Roman" pitchFamily="18" charset="0"/>
                <a:cs typeface="Times New Roman" pitchFamily="18" charset="0"/>
              </a:rPr>
              <a:t>Students enroll in classes that are contextualized in the areas needed for high school credit recovery or testing remediation</a:t>
            </a:r>
          </a:p>
          <a:p>
            <a:pPr>
              <a:buFont typeface="Wingdings" pitchFamily="2" charset="2"/>
              <a:buChar char="§"/>
            </a:pPr>
            <a:r>
              <a:rPr lang="en-US" sz="2500" dirty="0">
                <a:latin typeface="Times New Roman" pitchFamily="18" charset="0"/>
                <a:cs typeface="Times New Roman" pitchFamily="18" charset="0"/>
              </a:rPr>
              <a:t>Students enrolled in workforce courses</a:t>
            </a:r>
          </a:p>
          <a:p>
            <a:pPr>
              <a:buFont typeface="Wingdings" pitchFamily="2" charset="2"/>
              <a:buChar char="§"/>
            </a:pPr>
            <a:r>
              <a:rPr lang="en-US" sz="2500" dirty="0">
                <a:latin typeface="Times New Roman" pitchFamily="18" charset="0"/>
                <a:cs typeface="Times New Roman" pitchFamily="18" charset="0"/>
              </a:rPr>
              <a:t>Credits are applied towards a certificate/associate degree upon graduation</a:t>
            </a:r>
          </a:p>
        </p:txBody>
      </p:sp>
    </p:spTree>
    <p:extLst>
      <p:ext uri="{BB962C8B-B14F-4D97-AF65-F5344CB8AC3E}">
        <p14:creationId xmlns:p14="http://schemas.microsoft.com/office/powerpoint/2010/main" val="284208371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effectLst>
                  <a:outerShdw blurRad="38100" dist="38100" dir="2700000" algn="tl">
                    <a:srgbClr val="000000">
                      <a:alpha val="43137"/>
                    </a:srgbClr>
                  </a:outerShdw>
                </a:effectLst>
              </a:rPr>
              <a:t>South Texas</a:t>
            </a:r>
          </a:p>
        </p:txBody>
      </p:sp>
      <p:pic>
        <p:nvPicPr>
          <p:cNvPr id="4" name="Content Placeholder 3" descr="Texas Map.gif"/>
          <p:cNvPicPr>
            <a:picLocks noGrp="1" noChangeAspect="1"/>
          </p:cNvPicPr>
          <p:nvPr>
            <p:ph idx="1"/>
          </p:nvPr>
        </p:nvPicPr>
        <p:blipFill>
          <a:blip r:embed="rId2" cstate="print">
            <a:extLst>
              <a:ext uri="{28A0092B-C50C-407E-A947-70E740481C1C}">
                <a14:useLocalDpi xmlns:a14="http://schemas.microsoft.com/office/drawing/2010/main" val="0"/>
              </a:ext>
            </a:extLst>
          </a:blip>
          <a:srcRect/>
          <a:stretch>
            <a:fillRect/>
          </a:stretch>
        </p:blipFill>
        <p:spPr>
          <a:xfrm>
            <a:off x="609600" y="1545228"/>
            <a:ext cx="4003522" cy="3825081"/>
          </a:xfrm>
        </p:spPr>
      </p:pic>
      <p:pic>
        <p:nvPicPr>
          <p:cNvPr id="5" name="Picture 8"/>
          <p:cNvPicPr>
            <a:picLocks noChangeAspect="1" noChangeArrowheads="1"/>
          </p:cNvPicPr>
          <p:nvPr/>
        </p:nvPicPr>
        <p:blipFill>
          <a:blip r:embed="rId3" cstate="print"/>
          <a:srcRect/>
          <a:stretch>
            <a:fillRect/>
          </a:stretch>
        </p:blipFill>
        <p:spPr bwMode="auto">
          <a:xfrm>
            <a:off x="5888845" y="2962752"/>
            <a:ext cx="2457100" cy="1996394"/>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cxnSp>
        <p:nvCxnSpPr>
          <p:cNvPr id="6" name="Straight Arrow Connector 5"/>
          <p:cNvCxnSpPr/>
          <p:nvPr/>
        </p:nvCxnSpPr>
        <p:spPr>
          <a:xfrm flipV="1">
            <a:off x="2971800" y="3813074"/>
            <a:ext cx="3762222" cy="1146072"/>
          </a:xfrm>
          <a:prstGeom prst="straightConnector1">
            <a:avLst/>
          </a:prstGeom>
          <a:ln w="38100">
            <a:solidFill>
              <a:srgbClr val="FF0000"/>
            </a:solidFill>
            <a:prstDash val="sysDot"/>
            <a:tailEnd type="arrow"/>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flipV="1">
            <a:off x="3200400" y="4044746"/>
            <a:ext cx="4295622" cy="984454"/>
          </a:xfrm>
          <a:prstGeom prst="straightConnector1">
            <a:avLst/>
          </a:prstGeom>
          <a:ln w="38100">
            <a:solidFill>
              <a:srgbClr val="FF0000"/>
            </a:solidFill>
            <a:prstDash val="sysDot"/>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5865503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3"/>
          <p:cNvSpPr>
            <a:spLocks noGrp="1" noChangeArrowheads="1"/>
          </p:cNvSpPr>
          <p:nvPr>
            <p:ph idx="1"/>
          </p:nvPr>
        </p:nvSpPr>
        <p:spPr>
          <a:xfrm>
            <a:off x="1158949" y="1295400"/>
            <a:ext cx="7315200" cy="3962400"/>
          </a:xfrm>
        </p:spPr>
        <p:txBody>
          <a:bodyPr>
            <a:normAutofit/>
          </a:bodyPr>
          <a:lstStyle/>
          <a:p>
            <a:pPr>
              <a:lnSpc>
                <a:spcPct val="90000"/>
              </a:lnSpc>
              <a:buFont typeface="Wingdings" pitchFamily="2" charset="2"/>
              <a:buChar char="§"/>
            </a:pPr>
            <a:r>
              <a:rPr lang="en-US" sz="2500" dirty="0">
                <a:latin typeface="Times New Roman" pitchFamily="18" charset="0"/>
                <a:cs typeface="Times New Roman" pitchFamily="18" charset="0"/>
              </a:rPr>
              <a:t>College Component</a:t>
            </a:r>
          </a:p>
          <a:p>
            <a:pPr lvl="2">
              <a:lnSpc>
                <a:spcPct val="90000"/>
              </a:lnSpc>
              <a:buFont typeface="Wingdings" pitchFamily="2" charset="2"/>
              <a:buChar char="§"/>
            </a:pPr>
            <a:r>
              <a:rPr lang="en-US" sz="2200" dirty="0">
                <a:latin typeface="Times New Roman" pitchFamily="18" charset="0"/>
                <a:cs typeface="Times New Roman" pitchFamily="18" charset="0"/>
              </a:rPr>
              <a:t>College </a:t>
            </a:r>
            <a:r>
              <a:rPr lang="en-US" sz="2200" dirty="0" smtClean="0">
                <a:latin typeface="Times New Roman" pitchFamily="18" charset="0"/>
                <a:cs typeface="Times New Roman" pitchFamily="18" charset="0"/>
              </a:rPr>
              <a:t>Success</a:t>
            </a:r>
            <a:endParaRPr lang="en-US" sz="2200" dirty="0">
              <a:latin typeface="Times New Roman" pitchFamily="18" charset="0"/>
              <a:cs typeface="Times New Roman" pitchFamily="18" charset="0"/>
            </a:endParaRPr>
          </a:p>
          <a:p>
            <a:pPr lvl="2">
              <a:lnSpc>
                <a:spcPct val="90000"/>
              </a:lnSpc>
              <a:buFont typeface="Wingdings" pitchFamily="2" charset="2"/>
              <a:buChar char="§"/>
            </a:pPr>
            <a:r>
              <a:rPr lang="en-US" sz="2200" dirty="0" smtClean="0">
                <a:latin typeface="Times New Roman" pitchFamily="18" charset="0"/>
                <a:cs typeface="Times New Roman" pitchFamily="18" charset="0"/>
              </a:rPr>
              <a:t>College level courses</a:t>
            </a:r>
            <a:endParaRPr lang="en-US" sz="2200" dirty="0">
              <a:latin typeface="Times New Roman" pitchFamily="18" charset="0"/>
              <a:cs typeface="Times New Roman" pitchFamily="18" charset="0"/>
            </a:endParaRPr>
          </a:p>
          <a:p>
            <a:pPr>
              <a:lnSpc>
                <a:spcPct val="90000"/>
              </a:lnSpc>
              <a:buFont typeface="Wingdings" pitchFamily="2" charset="2"/>
              <a:buChar char="§"/>
            </a:pPr>
            <a:r>
              <a:rPr lang="en-US" sz="2500" dirty="0" smtClean="0">
                <a:latin typeface="Times New Roman" pitchFamily="18" charset="0"/>
                <a:cs typeface="Times New Roman" pitchFamily="18" charset="0"/>
              </a:rPr>
              <a:t>Graduates</a:t>
            </a:r>
            <a:endParaRPr lang="en-US" sz="2500" dirty="0">
              <a:latin typeface="Times New Roman" pitchFamily="18" charset="0"/>
              <a:cs typeface="Times New Roman" pitchFamily="18" charset="0"/>
            </a:endParaRPr>
          </a:p>
          <a:p>
            <a:pPr lvl="2">
              <a:lnSpc>
                <a:spcPct val="90000"/>
              </a:lnSpc>
              <a:buFont typeface="Wingdings" pitchFamily="2" charset="2"/>
              <a:buChar char="§"/>
            </a:pPr>
            <a:r>
              <a:rPr lang="en-US" sz="2200" dirty="0">
                <a:latin typeface="Times New Roman" pitchFamily="18" charset="0"/>
                <a:cs typeface="Times New Roman" pitchFamily="18" charset="0"/>
              </a:rPr>
              <a:t>Since 2007, over 3,000 graduates</a:t>
            </a:r>
          </a:p>
          <a:p>
            <a:pPr lvl="2">
              <a:lnSpc>
                <a:spcPct val="90000"/>
              </a:lnSpc>
              <a:buFont typeface="Wingdings" pitchFamily="2" charset="2"/>
              <a:buChar char="§"/>
            </a:pPr>
            <a:r>
              <a:rPr lang="en-US" sz="2200" dirty="0">
                <a:latin typeface="Times New Roman" pitchFamily="18" charset="0"/>
                <a:cs typeface="Times New Roman" pitchFamily="18" charset="0"/>
              </a:rPr>
              <a:t>Became part of the Jobs for the Future, Back on Track to College Replication Network Design Institute</a:t>
            </a:r>
          </a:p>
          <a:p>
            <a:pPr lvl="2">
              <a:lnSpc>
                <a:spcPct val="90000"/>
              </a:lnSpc>
              <a:buFont typeface="Wingdings" pitchFamily="2" charset="2"/>
              <a:buChar char="§"/>
            </a:pPr>
            <a:r>
              <a:rPr lang="en-US" sz="2200" dirty="0">
                <a:latin typeface="Times New Roman" pitchFamily="18" charset="0"/>
                <a:cs typeface="Times New Roman" pitchFamily="18" charset="0"/>
              </a:rPr>
              <a:t>7 </a:t>
            </a:r>
            <a:r>
              <a:rPr lang="en-US" sz="2200" dirty="0" smtClean="0">
                <a:latin typeface="Times New Roman" pitchFamily="18" charset="0"/>
                <a:cs typeface="Times New Roman" pitchFamily="18" charset="0"/>
              </a:rPr>
              <a:t>ISDs</a:t>
            </a:r>
            <a:endParaRPr lang="en-US" sz="2200" dirty="0">
              <a:latin typeface="Times New Roman" pitchFamily="18" charset="0"/>
              <a:cs typeface="Times New Roman" pitchFamily="18" charset="0"/>
            </a:endParaRPr>
          </a:p>
        </p:txBody>
      </p:sp>
      <p:sp>
        <p:nvSpPr>
          <p:cNvPr id="16386" name="Rectangle 2"/>
          <p:cNvSpPr>
            <a:spLocks noGrp="1" noChangeArrowheads="1"/>
          </p:cNvSpPr>
          <p:nvPr>
            <p:ph type="title"/>
          </p:nvPr>
        </p:nvSpPr>
        <p:spPr>
          <a:xfrm>
            <a:off x="397837" y="228600"/>
            <a:ext cx="8229600" cy="990600"/>
          </a:xfrm>
        </p:spPr>
        <p:txBody>
          <a:bodyPr>
            <a:normAutofit/>
          </a:bodyPr>
          <a:lstStyle/>
          <a:p>
            <a:r>
              <a:rPr lang="en-US" sz="4000" dirty="0">
                <a:effectLst>
                  <a:outerShdw blurRad="38100" dist="38100" dir="2700000" algn="tl">
                    <a:srgbClr val="000000">
                      <a:alpha val="43137"/>
                    </a:srgbClr>
                  </a:outerShdw>
                </a:effectLst>
              </a:rPr>
              <a:t>Recovery Programs</a:t>
            </a:r>
          </a:p>
        </p:txBody>
      </p:sp>
      <p:sp>
        <p:nvSpPr>
          <p:cNvPr id="4" name="Slide Number Placeholder 3"/>
          <p:cNvSpPr>
            <a:spLocks noGrp="1"/>
          </p:cNvSpPr>
          <p:nvPr>
            <p:ph type="sldNum" sz="quarter" idx="12"/>
          </p:nvPr>
        </p:nvSpPr>
        <p:spPr/>
        <p:txBody>
          <a:bodyPr/>
          <a:lstStyle/>
          <a:p>
            <a:pPr>
              <a:defRPr/>
            </a:pPr>
            <a:fld id="{49054D24-1F4D-4B3D-A3ED-84E3E50B5ECB}" type="slidenum">
              <a:rPr lang="en-US" smtClean="0"/>
              <a:pPr>
                <a:defRPr/>
              </a:pPr>
              <a:t>30</a:t>
            </a:fld>
            <a:endParaRPr lang="en-US"/>
          </a:p>
        </p:txBody>
      </p:sp>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3847" t="7142" r="4456" b="10771"/>
          <a:stretch/>
        </p:blipFill>
        <p:spPr bwMode="auto">
          <a:xfrm>
            <a:off x="3296093" y="4876800"/>
            <a:ext cx="3040912" cy="1201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6932560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0" y="990600"/>
            <a:ext cx="5486400" cy="914400"/>
          </a:xfrm>
        </p:spPr>
        <p:txBody>
          <a:bodyPr>
            <a:noAutofit/>
          </a:bodyPr>
          <a:lstStyle/>
          <a:p>
            <a:r>
              <a:rPr lang="en-US" sz="4000" dirty="0">
                <a:effectLst>
                  <a:outerShdw blurRad="38100" dist="38100" dir="2700000" algn="tl">
                    <a:srgbClr val="000000">
                      <a:alpha val="43137"/>
                    </a:srgbClr>
                  </a:outerShdw>
                </a:effectLst>
              </a:rPr>
              <a:t>Changing Lives, Changing Communities</a:t>
            </a:r>
          </a:p>
        </p:txBody>
      </p:sp>
      <p:sp>
        <p:nvSpPr>
          <p:cNvPr id="3" name="Content Placeholder 2"/>
          <p:cNvSpPr>
            <a:spLocks noGrp="1"/>
          </p:cNvSpPr>
          <p:nvPr>
            <p:ph idx="1"/>
          </p:nvPr>
        </p:nvSpPr>
        <p:spPr>
          <a:xfrm>
            <a:off x="1997149" y="4343400"/>
            <a:ext cx="5381846" cy="609600"/>
          </a:xfrm>
        </p:spPr>
        <p:txBody>
          <a:bodyPr>
            <a:noAutofit/>
          </a:bodyPr>
          <a:lstStyle/>
          <a:p>
            <a:pPr marL="114300" indent="0">
              <a:buClr>
                <a:srgbClr val="002060"/>
              </a:buClr>
              <a:buNone/>
            </a:pPr>
            <a:r>
              <a:rPr lang="en-US" sz="1800" b="1" spc="-100" dirty="0" smtClean="0">
                <a:effectLst>
                  <a:outerShdw blurRad="38100" dist="38100" dir="2700000" algn="tl">
                    <a:srgbClr val="000000">
                      <a:alpha val="43137"/>
                    </a:srgbClr>
                  </a:outerShdw>
                </a:effectLst>
                <a:ea typeface="+mj-ea"/>
                <a:cs typeface="+mj-cs"/>
              </a:rPr>
              <a:t>Board Policy  - Enacted in 2000 </a:t>
            </a:r>
          </a:p>
          <a:p>
            <a:pPr marL="114300" lvl="1" indent="0">
              <a:buClr>
                <a:srgbClr val="002060"/>
              </a:buClr>
              <a:buNone/>
            </a:pPr>
            <a:r>
              <a:rPr lang="en-US" sz="1800" b="1" dirty="0" smtClean="0"/>
              <a:t>Tuition </a:t>
            </a:r>
            <a:r>
              <a:rPr lang="en-US" sz="1800" b="1" dirty="0"/>
              <a:t>and Fees waived for Dual Enrollment students </a:t>
            </a:r>
          </a:p>
        </p:txBody>
      </p:sp>
      <p:sp>
        <p:nvSpPr>
          <p:cNvPr id="6" name="Title 1"/>
          <p:cNvSpPr txBox="1">
            <a:spLocks/>
          </p:cNvSpPr>
          <p:nvPr/>
        </p:nvSpPr>
        <p:spPr>
          <a:xfrm>
            <a:off x="609600" y="5638800"/>
            <a:ext cx="7682948" cy="1066800"/>
          </a:xfrm>
          <a:prstGeom prst="rect">
            <a:avLst/>
          </a:prstGeom>
        </p:spPr>
        <p:txBody>
          <a:bodyPr vert="horz" lIns="91440" tIns="45720" rIns="91440" bIns="45720" rtlCol="0" anchor="ctr">
            <a:noAutofit/>
          </a:bodyPr>
          <a:lstStyle/>
          <a:p>
            <a:pPr algn="ctr">
              <a:spcBef>
                <a:spcPct val="0"/>
              </a:spcBef>
            </a:pPr>
            <a:endParaRPr lang="en-US" sz="4000" b="1" dirty="0">
              <a:solidFill>
                <a:srgbClr val="FFFF00"/>
              </a:solidFill>
              <a:effectLst>
                <a:glow rad="228600">
                  <a:srgbClr val="000000"/>
                </a:glow>
              </a:effectLst>
              <a:cs typeface="Times New Roman" pitchFamily="18" charset="0"/>
            </a:endParaRPr>
          </a:p>
        </p:txBody>
      </p:sp>
      <p:sp>
        <p:nvSpPr>
          <p:cNvPr id="4" name="Rectangle 3"/>
          <p:cNvSpPr/>
          <p:nvPr/>
        </p:nvSpPr>
        <p:spPr>
          <a:xfrm>
            <a:off x="1525772" y="2286000"/>
            <a:ext cx="6324600" cy="1938992"/>
          </a:xfrm>
          <a:prstGeom prst="rect">
            <a:avLst/>
          </a:prstGeom>
        </p:spPr>
        <p:txBody>
          <a:bodyPr wrap="square">
            <a:spAutoFit/>
          </a:bodyPr>
          <a:lstStyle/>
          <a:p>
            <a:pPr marL="411480" lvl="1" indent="0">
              <a:buNone/>
            </a:pPr>
            <a:r>
              <a:rPr lang="en-US" sz="3000" dirty="0">
                <a:latin typeface="Cambria" panose="02040503050406030204" pitchFamily="18" charset="0"/>
              </a:rPr>
              <a:t>South Texas College has </a:t>
            </a:r>
            <a:r>
              <a:rPr lang="en-US" sz="3000" b="1" dirty="0">
                <a:latin typeface="Cambria" panose="02040503050406030204" pitchFamily="18" charset="0"/>
              </a:rPr>
              <a:t>served over </a:t>
            </a:r>
            <a:r>
              <a:rPr lang="en-US" sz="3000" b="1" dirty="0" smtClean="0">
                <a:latin typeface="Cambria" panose="02040503050406030204" pitchFamily="18" charset="0"/>
              </a:rPr>
              <a:t>81,000 </a:t>
            </a:r>
            <a:r>
              <a:rPr lang="en-US" sz="3000" b="1" dirty="0">
                <a:latin typeface="Cambria" panose="02040503050406030204" pitchFamily="18" charset="0"/>
              </a:rPr>
              <a:t>students  </a:t>
            </a:r>
            <a:r>
              <a:rPr lang="en-US" sz="3000" dirty="0">
                <a:latin typeface="Cambria" panose="02040503050406030204" pitchFamily="18" charset="0"/>
              </a:rPr>
              <a:t>since 2003 – tuition free. </a:t>
            </a:r>
            <a:r>
              <a:rPr lang="en-US" sz="3000" b="1" spc="-100" dirty="0">
                <a:effectLst>
                  <a:outerShdw blurRad="38100" dist="38100" dir="2700000" algn="tl">
                    <a:srgbClr val="000000">
                      <a:alpha val="43137"/>
                    </a:srgbClr>
                  </a:outerShdw>
                </a:effectLst>
                <a:latin typeface="Cambria" panose="02040503050406030204" pitchFamily="18" charset="0"/>
                <a:ea typeface="+mj-ea"/>
                <a:cs typeface="+mj-cs"/>
              </a:rPr>
              <a:t>Saving families in South Texas over </a:t>
            </a:r>
            <a:r>
              <a:rPr lang="en-US" sz="3000" b="1" spc="-100" dirty="0" smtClean="0">
                <a:effectLst>
                  <a:outerShdw blurRad="38100" dist="38100" dir="2700000" algn="tl">
                    <a:srgbClr val="000000">
                      <a:alpha val="43137"/>
                    </a:srgbClr>
                  </a:outerShdw>
                </a:effectLst>
                <a:latin typeface="Cambria" panose="02040503050406030204" pitchFamily="18" charset="0"/>
                <a:ea typeface="+mj-ea"/>
                <a:cs typeface="+mj-cs"/>
              </a:rPr>
              <a:t>$85 </a:t>
            </a:r>
            <a:r>
              <a:rPr lang="en-US" sz="3000" b="1" spc="-100" dirty="0">
                <a:effectLst>
                  <a:outerShdw blurRad="38100" dist="38100" dir="2700000" algn="tl">
                    <a:srgbClr val="000000">
                      <a:alpha val="43137"/>
                    </a:srgbClr>
                  </a:outerShdw>
                </a:effectLst>
                <a:latin typeface="Cambria" panose="02040503050406030204" pitchFamily="18" charset="0"/>
                <a:ea typeface="+mj-ea"/>
                <a:cs typeface="+mj-cs"/>
              </a:rPr>
              <a:t>million. </a:t>
            </a:r>
          </a:p>
        </p:txBody>
      </p:sp>
    </p:spTree>
    <p:extLst>
      <p:ext uri="{BB962C8B-B14F-4D97-AF65-F5344CB8AC3E}">
        <p14:creationId xmlns:p14="http://schemas.microsoft.com/office/powerpoint/2010/main" val="366302497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71500" y="457200"/>
            <a:ext cx="7620000" cy="1143000"/>
          </a:xfrm>
        </p:spPr>
        <p:txBody>
          <a:bodyPr>
            <a:noAutofit/>
          </a:bodyPr>
          <a:lstStyle/>
          <a:p>
            <a:r>
              <a:rPr lang="en-US" sz="4000" dirty="0" smtClean="0">
                <a:effectLst>
                  <a:outerShdw blurRad="38100" dist="38100" dir="2700000" algn="tl">
                    <a:srgbClr val="000000">
                      <a:alpha val="43137"/>
                    </a:srgbClr>
                  </a:outerShdw>
                </a:effectLst>
              </a:rPr>
              <a:t>Transfer Students</a:t>
            </a:r>
            <a:endParaRPr lang="en-US" sz="4000" dirty="0">
              <a:effectLst>
                <a:outerShdw blurRad="38100" dist="38100" dir="2700000" algn="tl">
                  <a:srgbClr val="000000">
                    <a:alpha val="43137"/>
                  </a:srgbClr>
                </a:outerShdw>
              </a:effectLst>
            </a:endParaRPr>
          </a:p>
        </p:txBody>
      </p:sp>
      <p:sp>
        <p:nvSpPr>
          <p:cNvPr id="2" name="TextBox 1"/>
          <p:cNvSpPr txBox="1"/>
          <p:nvPr/>
        </p:nvSpPr>
        <p:spPr>
          <a:xfrm>
            <a:off x="609600" y="1676400"/>
            <a:ext cx="8077200" cy="3754874"/>
          </a:xfrm>
          <a:prstGeom prst="rect">
            <a:avLst/>
          </a:prstGeom>
          <a:noFill/>
        </p:spPr>
        <p:txBody>
          <a:bodyPr wrap="square" rtlCol="0">
            <a:spAutoFit/>
          </a:bodyPr>
          <a:lstStyle/>
          <a:p>
            <a:pPr lvl="0"/>
            <a:r>
              <a:rPr lang="en-US" sz="2500" dirty="0">
                <a:latin typeface="Times New Roman" pitchFamily="18" charset="0"/>
                <a:cs typeface="Times New Roman" pitchFamily="18" charset="0"/>
              </a:rPr>
              <a:t>Comparison of students at </a:t>
            </a:r>
            <a:r>
              <a:rPr lang="en-US" sz="2500" dirty="0" smtClean="0">
                <a:latin typeface="Times New Roman" pitchFamily="18" charset="0"/>
                <a:cs typeface="Times New Roman" pitchFamily="18" charset="0"/>
              </a:rPr>
              <a:t>the University of Texas Pan American with </a:t>
            </a:r>
            <a:r>
              <a:rPr lang="en-US" sz="2500" dirty="0">
                <a:latin typeface="Times New Roman" pitchFamily="18" charset="0"/>
                <a:cs typeface="Times New Roman" pitchFamily="18" charset="0"/>
              </a:rPr>
              <a:t>prior dual enrollment from </a:t>
            </a:r>
            <a:r>
              <a:rPr lang="en-US" sz="2500" dirty="0" smtClean="0">
                <a:latin typeface="Times New Roman" pitchFamily="18" charset="0"/>
                <a:cs typeface="Times New Roman" pitchFamily="18" charset="0"/>
              </a:rPr>
              <a:t>South Texas College, </a:t>
            </a:r>
            <a:r>
              <a:rPr lang="en-US" sz="2500" dirty="0">
                <a:latin typeface="Times New Roman" pitchFamily="18" charset="0"/>
                <a:cs typeface="Times New Roman" pitchFamily="18" charset="0"/>
              </a:rPr>
              <a:t>as compared to students at </a:t>
            </a:r>
            <a:r>
              <a:rPr lang="en-US" sz="2500" dirty="0" smtClean="0">
                <a:latin typeface="Times New Roman" pitchFamily="18" charset="0"/>
                <a:cs typeface="Times New Roman" pitchFamily="18" charset="0"/>
              </a:rPr>
              <a:t>the University with </a:t>
            </a:r>
            <a:r>
              <a:rPr lang="en-US" sz="2500" dirty="0">
                <a:latin typeface="Times New Roman" pitchFamily="18" charset="0"/>
                <a:cs typeface="Times New Roman" pitchFamily="18" charset="0"/>
              </a:rPr>
              <a:t>no prior dual enrollment:</a:t>
            </a:r>
          </a:p>
          <a:p>
            <a:r>
              <a:rPr lang="en-US" b="1" dirty="0">
                <a:latin typeface="Cambria" panose="02040503050406030204" pitchFamily="18" charset="0"/>
              </a:rPr>
              <a:t> </a:t>
            </a:r>
            <a:endParaRPr lang="en-US" dirty="0">
              <a:latin typeface="Cambria" panose="02040503050406030204" pitchFamily="18" charset="0"/>
            </a:endParaRPr>
          </a:p>
          <a:p>
            <a:pPr marL="342900" indent="-342900">
              <a:buFont typeface="Wingdings" pitchFamily="2" charset="2"/>
              <a:buChar char="§"/>
            </a:pPr>
            <a:r>
              <a:rPr lang="en-US" sz="2400" dirty="0" smtClean="0">
                <a:latin typeface="Cambria" panose="02040503050406030204" pitchFamily="18" charset="0"/>
                <a:cs typeface="Tahoma" pitchFamily="34" charset="0"/>
              </a:rPr>
              <a:t>Retention </a:t>
            </a:r>
            <a:r>
              <a:rPr lang="en-US" sz="2400" b="1" dirty="0">
                <a:latin typeface="Cambria" panose="02040503050406030204" pitchFamily="18" charset="0"/>
                <a:cs typeface="Tahoma" pitchFamily="34" charset="0"/>
              </a:rPr>
              <a:t>18% higher </a:t>
            </a:r>
            <a:r>
              <a:rPr lang="en-US" sz="2400" dirty="0">
                <a:latin typeface="Cambria" panose="02040503050406030204" pitchFamily="18" charset="0"/>
                <a:cs typeface="Tahoma" pitchFamily="34" charset="0"/>
              </a:rPr>
              <a:t>1st year</a:t>
            </a:r>
          </a:p>
          <a:p>
            <a:pPr marL="342900" indent="-342900">
              <a:buFont typeface="Wingdings" pitchFamily="2" charset="2"/>
              <a:buChar char="§"/>
            </a:pPr>
            <a:r>
              <a:rPr lang="en-US" sz="2400" dirty="0" smtClean="0">
                <a:latin typeface="Cambria" panose="02040503050406030204" pitchFamily="18" charset="0"/>
                <a:cs typeface="Tahoma" pitchFamily="34" charset="0"/>
              </a:rPr>
              <a:t>Cumulative </a:t>
            </a:r>
            <a:r>
              <a:rPr lang="en-US" sz="2400" dirty="0">
                <a:latin typeface="Cambria" panose="02040503050406030204" pitchFamily="18" charset="0"/>
                <a:cs typeface="Tahoma" pitchFamily="34" charset="0"/>
              </a:rPr>
              <a:t>GPA </a:t>
            </a:r>
            <a:r>
              <a:rPr lang="en-US" sz="2400" b="1" dirty="0">
                <a:latin typeface="Cambria" panose="02040503050406030204" pitchFamily="18" charset="0"/>
                <a:cs typeface="Tahoma" pitchFamily="34" charset="0"/>
              </a:rPr>
              <a:t>.75 point higher</a:t>
            </a:r>
          </a:p>
          <a:p>
            <a:pPr marL="342900" indent="-342900">
              <a:buFont typeface="Wingdings" pitchFamily="2" charset="2"/>
              <a:buChar char="§"/>
            </a:pPr>
            <a:r>
              <a:rPr lang="en-US" sz="2400" dirty="0" smtClean="0">
                <a:latin typeface="Cambria" panose="02040503050406030204" pitchFamily="18" charset="0"/>
                <a:cs typeface="Tahoma" pitchFamily="34" charset="0"/>
              </a:rPr>
              <a:t>4 </a:t>
            </a:r>
            <a:r>
              <a:rPr lang="en-US" sz="2400" dirty="0">
                <a:latin typeface="Cambria" panose="02040503050406030204" pitchFamily="18" charset="0"/>
                <a:cs typeface="Tahoma" pitchFamily="34" charset="0"/>
              </a:rPr>
              <a:t>year graduation rate </a:t>
            </a:r>
            <a:r>
              <a:rPr lang="en-US" sz="2400" b="1" dirty="0">
                <a:latin typeface="Cambria" panose="02040503050406030204" pitchFamily="18" charset="0"/>
                <a:cs typeface="Tahoma" pitchFamily="34" charset="0"/>
              </a:rPr>
              <a:t>24% higher</a:t>
            </a:r>
          </a:p>
          <a:p>
            <a:pPr marL="342900" indent="-342900">
              <a:buFont typeface="Wingdings" pitchFamily="2" charset="2"/>
              <a:buChar char="§"/>
            </a:pPr>
            <a:r>
              <a:rPr lang="en-US" sz="2400" dirty="0" smtClean="0">
                <a:latin typeface="Cambria" panose="02040503050406030204" pitchFamily="18" charset="0"/>
                <a:cs typeface="Tahoma" pitchFamily="34" charset="0"/>
              </a:rPr>
              <a:t>6 year </a:t>
            </a:r>
            <a:r>
              <a:rPr lang="en-US" sz="2400" dirty="0">
                <a:latin typeface="Cambria" panose="02040503050406030204" pitchFamily="18" charset="0"/>
                <a:cs typeface="Tahoma" pitchFamily="34" charset="0"/>
              </a:rPr>
              <a:t>graduation rate </a:t>
            </a:r>
            <a:r>
              <a:rPr lang="en-US" sz="2400" b="1" dirty="0">
                <a:latin typeface="Cambria" panose="02040503050406030204" pitchFamily="18" charset="0"/>
                <a:cs typeface="Tahoma" pitchFamily="34" charset="0"/>
              </a:rPr>
              <a:t>30% higher</a:t>
            </a:r>
          </a:p>
          <a:p>
            <a:pPr marL="342900" indent="-342900">
              <a:buFont typeface="Wingdings" pitchFamily="2" charset="2"/>
              <a:buChar char="§"/>
            </a:pPr>
            <a:r>
              <a:rPr lang="en-US" sz="2400" dirty="0" smtClean="0">
                <a:latin typeface="Cambria" panose="02040503050406030204" pitchFamily="18" charset="0"/>
                <a:cs typeface="Tahoma" pitchFamily="34" charset="0"/>
              </a:rPr>
              <a:t>Developmental </a:t>
            </a:r>
            <a:r>
              <a:rPr lang="en-US" sz="2400" dirty="0">
                <a:latin typeface="Cambria" panose="02040503050406030204" pitchFamily="18" charset="0"/>
                <a:cs typeface="Tahoma" pitchFamily="34" charset="0"/>
              </a:rPr>
              <a:t>reduced from </a:t>
            </a:r>
            <a:r>
              <a:rPr lang="en-US" sz="2400" b="1" dirty="0">
                <a:latin typeface="Cambria" panose="02040503050406030204" pitchFamily="18" charset="0"/>
                <a:cs typeface="Tahoma" pitchFamily="34" charset="0"/>
              </a:rPr>
              <a:t>70% to 25% or </a:t>
            </a:r>
            <a:r>
              <a:rPr lang="en-US" sz="2400" b="1" dirty="0" smtClean="0">
                <a:latin typeface="Cambria" panose="02040503050406030204" pitchFamily="18" charset="0"/>
                <a:cs typeface="Tahoma" pitchFamily="34" charset="0"/>
              </a:rPr>
              <a:t>less</a:t>
            </a:r>
            <a:endParaRPr lang="en-US" sz="2400" b="1" dirty="0">
              <a:latin typeface="Cambria" panose="02040503050406030204" pitchFamily="18" charset="0"/>
              <a:cs typeface="Tahoma" pitchFamily="34" charset="0"/>
            </a:endParaRPr>
          </a:p>
        </p:txBody>
      </p:sp>
    </p:spTree>
    <p:extLst>
      <p:ext uri="{BB962C8B-B14F-4D97-AF65-F5344CB8AC3E}">
        <p14:creationId xmlns:p14="http://schemas.microsoft.com/office/powerpoint/2010/main" val="250024699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81000"/>
            <a:ext cx="7620000" cy="1143000"/>
          </a:xfrm>
        </p:spPr>
        <p:txBody>
          <a:bodyPr>
            <a:noAutofit/>
          </a:bodyPr>
          <a:lstStyle/>
          <a:p>
            <a:r>
              <a:rPr lang="en-US" sz="4000" dirty="0" smtClean="0">
                <a:effectLst>
                  <a:outerShdw blurRad="38100" dist="38100" dir="2700000" algn="tl">
                    <a:srgbClr val="000000">
                      <a:alpha val="43137"/>
                    </a:srgbClr>
                  </a:outerShdw>
                </a:effectLst>
              </a:rPr>
              <a:t>Workforce </a:t>
            </a:r>
            <a:r>
              <a:rPr lang="en-US" sz="4000" dirty="0">
                <a:effectLst>
                  <a:outerShdw blurRad="38100" dist="38100" dir="2700000" algn="tl">
                    <a:srgbClr val="000000">
                      <a:alpha val="43137"/>
                    </a:srgbClr>
                  </a:outerShdw>
                </a:effectLst>
              </a:rPr>
              <a:t>Certificates</a:t>
            </a:r>
          </a:p>
        </p:txBody>
      </p:sp>
      <p:graphicFrame>
        <p:nvGraphicFramePr>
          <p:cNvPr id="4" name="Table 3"/>
          <p:cNvGraphicFramePr>
            <a:graphicFrameLocks noGrp="1"/>
          </p:cNvGraphicFramePr>
          <p:nvPr>
            <p:extLst>
              <p:ext uri="{D42A27DB-BD31-4B8C-83A1-F6EECF244321}">
                <p14:modId xmlns:p14="http://schemas.microsoft.com/office/powerpoint/2010/main" val="3461882785"/>
              </p:ext>
            </p:extLst>
          </p:nvPr>
        </p:nvGraphicFramePr>
        <p:xfrm>
          <a:off x="533400" y="1676400"/>
          <a:ext cx="8077201" cy="3742986"/>
        </p:xfrm>
        <a:graphic>
          <a:graphicData uri="http://schemas.openxmlformats.org/drawingml/2006/table">
            <a:tbl>
              <a:tblPr firstRow="1" firstCol="1" bandRow="1">
                <a:tableStyleId>{5C22544A-7EE6-4342-B048-85BDC9FD1C3A}</a:tableStyleId>
              </a:tblPr>
              <a:tblGrid>
                <a:gridCol w="3565504"/>
                <a:gridCol w="938291"/>
                <a:gridCol w="844462"/>
                <a:gridCol w="1032120"/>
                <a:gridCol w="1022892"/>
                <a:gridCol w="673932"/>
              </a:tblGrid>
              <a:tr h="762000">
                <a:tc>
                  <a:txBody>
                    <a:bodyPr/>
                    <a:lstStyle/>
                    <a:p>
                      <a:pPr marL="0" marR="0" algn="ctr">
                        <a:spcBef>
                          <a:spcPts val="0"/>
                        </a:spcBef>
                        <a:spcAft>
                          <a:spcPts val="0"/>
                        </a:spcAft>
                      </a:pPr>
                      <a:endParaRPr lang="en-US" sz="1600" dirty="0" smtClean="0">
                        <a:solidFill>
                          <a:schemeClr val="tx1"/>
                        </a:solidFill>
                        <a:effectLst/>
                      </a:endParaRPr>
                    </a:p>
                    <a:p>
                      <a:pPr marL="0" marR="0" algn="ctr">
                        <a:spcBef>
                          <a:spcPts val="0"/>
                        </a:spcBef>
                        <a:spcAft>
                          <a:spcPts val="0"/>
                        </a:spcAft>
                      </a:pPr>
                      <a:r>
                        <a:rPr lang="en-US" sz="1600" dirty="0" smtClean="0">
                          <a:solidFill>
                            <a:schemeClr val="tx1"/>
                          </a:solidFill>
                          <a:effectLst/>
                        </a:rPr>
                        <a:t>Certificates</a:t>
                      </a:r>
                      <a:endParaRPr lang="en-US" sz="1600" dirty="0">
                        <a:solidFill>
                          <a:schemeClr val="tx1"/>
                        </a:solidFill>
                        <a:effectLst/>
                        <a:latin typeface="Calibri"/>
                        <a:ea typeface="Calibri"/>
                      </a:endParaRPr>
                    </a:p>
                  </a:txBody>
                  <a:tcPr marL="68580" marR="68580" marT="0" marB="0">
                    <a:solidFill>
                      <a:schemeClr val="bg2"/>
                    </a:solidFill>
                  </a:tcPr>
                </a:tc>
                <a:tc>
                  <a:txBody>
                    <a:bodyPr/>
                    <a:lstStyle/>
                    <a:p>
                      <a:pPr marL="0" marR="0" algn="ctr">
                        <a:spcBef>
                          <a:spcPts val="0"/>
                        </a:spcBef>
                        <a:spcAft>
                          <a:spcPts val="0"/>
                        </a:spcAft>
                      </a:pPr>
                      <a:endParaRPr lang="en-US" sz="1600" dirty="0" smtClean="0">
                        <a:solidFill>
                          <a:schemeClr val="tx1"/>
                        </a:solidFill>
                        <a:effectLst/>
                      </a:endParaRPr>
                    </a:p>
                    <a:p>
                      <a:pPr marL="0" marR="0" algn="ctr">
                        <a:spcBef>
                          <a:spcPts val="0"/>
                        </a:spcBef>
                        <a:spcAft>
                          <a:spcPts val="0"/>
                        </a:spcAft>
                      </a:pPr>
                      <a:r>
                        <a:rPr lang="en-US" sz="1600" dirty="0" smtClean="0">
                          <a:solidFill>
                            <a:schemeClr val="tx1"/>
                          </a:solidFill>
                          <a:effectLst/>
                        </a:rPr>
                        <a:t>Credits</a:t>
                      </a:r>
                      <a:endParaRPr lang="en-US" sz="1600" dirty="0">
                        <a:solidFill>
                          <a:schemeClr val="tx1"/>
                        </a:solidFill>
                        <a:effectLst/>
                        <a:latin typeface="Calibri"/>
                        <a:ea typeface="Calibri"/>
                      </a:endParaRPr>
                    </a:p>
                  </a:txBody>
                  <a:tcPr marL="68580" marR="68580" marT="0" marB="0">
                    <a:solidFill>
                      <a:schemeClr val="bg2"/>
                    </a:solidFill>
                  </a:tcPr>
                </a:tc>
                <a:tc gridSpan="4">
                  <a:txBody>
                    <a:bodyPr/>
                    <a:lstStyle/>
                    <a:p>
                      <a:pPr marL="0" marR="0" algn="ctr">
                        <a:spcBef>
                          <a:spcPts val="0"/>
                        </a:spcBef>
                        <a:spcAft>
                          <a:spcPts val="0"/>
                        </a:spcAft>
                      </a:pPr>
                      <a:endParaRPr lang="en-US" sz="1600" dirty="0" smtClean="0">
                        <a:solidFill>
                          <a:schemeClr val="tx1"/>
                        </a:solidFill>
                        <a:effectLst/>
                      </a:endParaRPr>
                    </a:p>
                    <a:p>
                      <a:pPr marL="0" marR="0" algn="ctr">
                        <a:spcBef>
                          <a:spcPts val="0"/>
                        </a:spcBef>
                        <a:spcAft>
                          <a:spcPts val="0"/>
                        </a:spcAft>
                      </a:pPr>
                      <a:r>
                        <a:rPr lang="en-US" sz="1600" dirty="0" smtClean="0">
                          <a:solidFill>
                            <a:schemeClr val="tx1"/>
                          </a:solidFill>
                          <a:effectLst/>
                        </a:rPr>
                        <a:t>Graduates</a:t>
                      </a:r>
                      <a:endParaRPr lang="en-US" sz="1600" dirty="0">
                        <a:solidFill>
                          <a:schemeClr val="tx1"/>
                        </a:solidFill>
                        <a:effectLst/>
                        <a:latin typeface="Calibri"/>
                        <a:ea typeface="Calibri"/>
                      </a:endParaRPr>
                    </a:p>
                  </a:txBody>
                  <a:tcPr marL="68580" marR="68580" marT="0" marB="0">
                    <a:solidFill>
                      <a:schemeClr val="bg2"/>
                    </a:solidFill>
                  </a:tcPr>
                </a:tc>
                <a:tc hMerge="1">
                  <a:txBody>
                    <a:bodyPr/>
                    <a:lstStyle/>
                    <a:p>
                      <a:endParaRPr lang="en-US"/>
                    </a:p>
                  </a:txBody>
                  <a:tcPr/>
                </a:tc>
                <a:tc hMerge="1">
                  <a:txBody>
                    <a:bodyPr/>
                    <a:lstStyle/>
                    <a:p>
                      <a:endParaRPr lang="en-US"/>
                    </a:p>
                  </a:txBody>
                  <a:tcPr/>
                </a:tc>
                <a:tc hMerge="1">
                  <a:txBody>
                    <a:bodyPr/>
                    <a:lstStyle/>
                    <a:p>
                      <a:endParaRPr lang="en-US"/>
                    </a:p>
                  </a:txBody>
                  <a:tcPr/>
                </a:tc>
              </a:tr>
              <a:tr h="365763">
                <a:tc>
                  <a:txBody>
                    <a:bodyPr/>
                    <a:lstStyle/>
                    <a:p>
                      <a:pPr marL="0" marR="0">
                        <a:spcBef>
                          <a:spcPts val="0"/>
                        </a:spcBef>
                        <a:spcAft>
                          <a:spcPts val="0"/>
                        </a:spcAft>
                      </a:pPr>
                      <a:r>
                        <a:rPr lang="en-US" sz="1200" dirty="0">
                          <a:effectLst/>
                        </a:rPr>
                        <a:t> </a:t>
                      </a:r>
                      <a:endParaRPr lang="en-US" sz="1200" dirty="0">
                        <a:solidFill>
                          <a:schemeClr val="tx1"/>
                        </a:solidFill>
                        <a:effectLst/>
                        <a:latin typeface="Calibri"/>
                        <a:ea typeface="Calibri"/>
                      </a:endParaRPr>
                    </a:p>
                  </a:txBody>
                  <a:tcPr marL="68580" marR="68580" marT="0" marB="0">
                    <a:solidFill>
                      <a:schemeClr val="bg2"/>
                    </a:solidFill>
                  </a:tcPr>
                </a:tc>
                <a:tc>
                  <a:txBody>
                    <a:bodyPr/>
                    <a:lstStyle/>
                    <a:p>
                      <a:pPr marL="0" marR="0" algn="ctr">
                        <a:spcBef>
                          <a:spcPts val="0"/>
                        </a:spcBef>
                        <a:spcAft>
                          <a:spcPts val="0"/>
                        </a:spcAft>
                      </a:pPr>
                      <a:r>
                        <a:rPr lang="en-US" sz="1200" dirty="0">
                          <a:effectLst/>
                        </a:rPr>
                        <a:t> </a:t>
                      </a:r>
                      <a:endParaRPr lang="en-US" sz="1200" dirty="0">
                        <a:solidFill>
                          <a:schemeClr val="tx1"/>
                        </a:solidFill>
                        <a:effectLst/>
                        <a:latin typeface="Calibri"/>
                        <a:ea typeface="Calibri"/>
                      </a:endParaRPr>
                    </a:p>
                  </a:txBody>
                  <a:tcPr marL="68580" marR="68580" marT="0" marB="0">
                    <a:solidFill>
                      <a:schemeClr val="accent6">
                        <a:lumMod val="20000"/>
                        <a:lumOff val="80000"/>
                      </a:schemeClr>
                    </a:solidFill>
                  </a:tcPr>
                </a:tc>
                <a:tc>
                  <a:txBody>
                    <a:bodyPr/>
                    <a:lstStyle/>
                    <a:p>
                      <a:pPr marL="0" marR="0" algn="ctr">
                        <a:spcBef>
                          <a:spcPts val="0"/>
                        </a:spcBef>
                        <a:spcAft>
                          <a:spcPts val="0"/>
                        </a:spcAft>
                      </a:pPr>
                      <a:r>
                        <a:rPr lang="en-US" sz="1400" b="1" dirty="0">
                          <a:effectLst/>
                        </a:rPr>
                        <a:t>2010</a:t>
                      </a:r>
                      <a:endParaRPr lang="en-US" sz="1400" b="1" dirty="0">
                        <a:solidFill>
                          <a:schemeClr val="tx1"/>
                        </a:solidFill>
                        <a:effectLst/>
                        <a:latin typeface="Calibri"/>
                        <a:ea typeface="Calibri"/>
                      </a:endParaRPr>
                    </a:p>
                  </a:txBody>
                  <a:tcPr marL="68580" marR="68580" marT="0" marB="0">
                    <a:solidFill>
                      <a:schemeClr val="accent6">
                        <a:lumMod val="20000"/>
                        <a:lumOff val="80000"/>
                      </a:schemeClr>
                    </a:solidFill>
                  </a:tcPr>
                </a:tc>
                <a:tc>
                  <a:txBody>
                    <a:bodyPr/>
                    <a:lstStyle/>
                    <a:p>
                      <a:pPr marL="0" marR="0" algn="ctr">
                        <a:spcBef>
                          <a:spcPts val="0"/>
                        </a:spcBef>
                        <a:spcAft>
                          <a:spcPts val="0"/>
                        </a:spcAft>
                      </a:pPr>
                      <a:r>
                        <a:rPr lang="en-US" sz="1400" b="1" dirty="0">
                          <a:effectLst/>
                        </a:rPr>
                        <a:t>2011</a:t>
                      </a:r>
                      <a:endParaRPr lang="en-US" sz="1400" b="1" dirty="0">
                        <a:solidFill>
                          <a:schemeClr val="tx1"/>
                        </a:solidFill>
                        <a:effectLst/>
                        <a:latin typeface="Calibri"/>
                        <a:ea typeface="Calibri"/>
                      </a:endParaRPr>
                    </a:p>
                  </a:txBody>
                  <a:tcPr marL="68580" marR="68580" marT="0" marB="0">
                    <a:solidFill>
                      <a:schemeClr val="accent6">
                        <a:lumMod val="20000"/>
                        <a:lumOff val="80000"/>
                      </a:schemeClr>
                    </a:solidFill>
                  </a:tcPr>
                </a:tc>
                <a:tc>
                  <a:txBody>
                    <a:bodyPr/>
                    <a:lstStyle/>
                    <a:p>
                      <a:pPr marL="0" marR="0" algn="ctr">
                        <a:spcBef>
                          <a:spcPts val="0"/>
                        </a:spcBef>
                        <a:spcAft>
                          <a:spcPts val="0"/>
                        </a:spcAft>
                      </a:pPr>
                      <a:r>
                        <a:rPr lang="en-US" sz="1400" b="1" dirty="0">
                          <a:effectLst/>
                        </a:rPr>
                        <a:t>2012</a:t>
                      </a:r>
                      <a:endParaRPr lang="en-US" sz="1400" b="1" dirty="0">
                        <a:solidFill>
                          <a:schemeClr val="tx1"/>
                        </a:solidFill>
                        <a:effectLst/>
                        <a:latin typeface="Calibri"/>
                        <a:ea typeface="Calibri"/>
                      </a:endParaRPr>
                    </a:p>
                  </a:txBody>
                  <a:tcPr marL="68580" marR="68580" marT="0" marB="0">
                    <a:solidFill>
                      <a:schemeClr val="accent6">
                        <a:lumMod val="20000"/>
                        <a:lumOff val="80000"/>
                      </a:schemeClr>
                    </a:solidFill>
                  </a:tcPr>
                </a:tc>
                <a:tc>
                  <a:txBody>
                    <a:bodyPr/>
                    <a:lstStyle/>
                    <a:p>
                      <a:pPr marL="0" marR="0" algn="ctr">
                        <a:spcBef>
                          <a:spcPts val="0"/>
                        </a:spcBef>
                        <a:spcAft>
                          <a:spcPts val="0"/>
                        </a:spcAft>
                      </a:pPr>
                      <a:r>
                        <a:rPr lang="en-US" sz="1400" b="1" dirty="0">
                          <a:effectLst/>
                        </a:rPr>
                        <a:t>2013</a:t>
                      </a:r>
                      <a:endParaRPr lang="en-US" sz="1400" b="1" dirty="0">
                        <a:solidFill>
                          <a:schemeClr val="tx1"/>
                        </a:solidFill>
                        <a:effectLst/>
                        <a:latin typeface="Calibri"/>
                        <a:ea typeface="Calibri"/>
                      </a:endParaRPr>
                    </a:p>
                  </a:txBody>
                  <a:tcPr marL="68580" marR="68580" marT="0" marB="0">
                    <a:solidFill>
                      <a:schemeClr val="accent6">
                        <a:lumMod val="20000"/>
                        <a:lumOff val="80000"/>
                      </a:schemeClr>
                    </a:solidFill>
                  </a:tcPr>
                </a:tc>
              </a:tr>
              <a:tr h="320038">
                <a:tc>
                  <a:txBody>
                    <a:bodyPr/>
                    <a:lstStyle/>
                    <a:p>
                      <a:pPr marL="0" marR="0">
                        <a:spcBef>
                          <a:spcPts val="0"/>
                        </a:spcBef>
                        <a:spcAft>
                          <a:spcPts val="0"/>
                        </a:spcAft>
                      </a:pPr>
                      <a:r>
                        <a:rPr lang="en-US" sz="1400" dirty="0">
                          <a:solidFill>
                            <a:srgbClr val="C00000"/>
                          </a:solidFill>
                          <a:effectLst/>
                        </a:rPr>
                        <a:t>Computer Applications Specialist</a:t>
                      </a:r>
                      <a:endParaRPr lang="en-US" sz="1400" dirty="0">
                        <a:solidFill>
                          <a:srgbClr val="C00000"/>
                        </a:solidFill>
                        <a:effectLst/>
                        <a:latin typeface="Calibri"/>
                        <a:ea typeface="Calibri"/>
                      </a:endParaRPr>
                    </a:p>
                  </a:txBody>
                  <a:tcPr marL="68580" marR="68580" marT="0" marB="0">
                    <a:solidFill>
                      <a:schemeClr val="bg2"/>
                    </a:solidFill>
                  </a:tcPr>
                </a:tc>
                <a:tc>
                  <a:txBody>
                    <a:bodyPr/>
                    <a:lstStyle/>
                    <a:p>
                      <a:pPr marL="0" marR="0" algn="ctr">
                        <a:spcBef>
                          <a:spcPts val="0"/>
                        </a:spcBef>
                        <a:spcAft>
                          <a:spcPts val="0"/>
                        </a:spcAft>
                      </a:pPr>
                      <a:r>
                        <a:rPr lang="en-US" sz="1400" dirty="0">
                          <a:effectLst/>
                        </a:rPr>
                        <a:t>16</a:t>
                      </a:r>
                      <a:endParaRPr lang="en-US" sz="1400" dirty="0">
                        <a:solidFill>
                          <a:schemeClr val="tx1"/>
                        </a:solidFill>
                        <a:effectLst/>
                        <a:latin typeface="Calibri"/>
                        <a:ea typeface="Calibri"/>
                      </a:endParaRPr>
                    </a:p>
                  </a:txBody>
                  <a:tcPr marL="68580" marR="68580" marT="0" marB="0">
                    <a:solidFill>
                      <a:schemeClr val="accent6">
                        <a:lumMod val="20000"/>
                        <a:lumOff val="80000"/>
                      </a:schemeClr>
                    </a:solidFill>
                  </a:tcPr>
                </a:tc>
                <a:tc>
                  <a:txBody>
                    <a:bodyPr/>
                    <a:lstStyle/>
                    <a:p>
                      <a:pPr marL="0" marR="0" algn="ctr">
                        <a:spcBef>
                          <a:spcPts val="0"/>
                        </a:spcBef>
                        <a:spcAft>
                          <a:spcPts val="0"/>
                        </a:spcAft>
                      </a:pPr>
                      <a:r>
                        <a:rPr lang="en-US" sz="1400" dirty="0">
                          <a:effectLst/>
                        </a:rPr>
                        <a:t>36</a:t>
                      </a:r>
                      <a:endParaRPr lang="en-US" sz="1400" dirty="0">
                        <a:solidFill>
                          <a:schemeClr val="tx1"/>
                        </a:solidFill>
                        <a:effectLst/>
                        <a:latin typeface="Calibri"/>
                        <a:ea typeface="Calibri"/>
                      </a:endParaRPr>
                    </a:p>
                  </a:txBody>
                  <a:tcPr marL="68580" marR="68580" marT="0" marB="0">
                    <a:solidFill>
                      <a:schemeClr val="accent6">
                        <a:lumMod val="20000"/>
                        <a:lumOff val="80000"/>
                      </a:schemeClr>
                    </a:solidFill>
                  </a:tcPr>
                </a:tc>
                <a:tc>
                  <a:txBody>
                    <a:bodyPr/>
                    <a:lstStyle/>
                    <a:p>
                      <a:pPr marL="0" marR="0" algn="ctr">
                        <a:spcBef>
                          <a:spcPts val="0"/>
                        </a:spcBef>
                        <a:spcAft>
                          <a:spcPts val="0"/>
                        </a:spcAft>
                      </a:pPr>
                      <a:r>
                        <a:rPr lang="en-US" sz="1400" dirty="0">
                          <a:effectLst/>
                        </a:rPr>
                        <a:t>56</a:t>
                      </a:r>
                      <a:endParaRPr lang="en-US" sz="1400" dirty="0">
                        <a:solidFill>
                          <a:schemeClr val="tx1"/>
                        </a:solidFill>
                        <a:effectLst/>
                        <a:latin typeface="Calibri"/>
                        <a:ea typeface="Calibri"/>
                      </a:endParaRPr>
                    </a:p>
                  </a:txBody>
                  <a:tcPr marL="68580" marR="68580" marT="0" marB="0">
                    <a:solidFill>
                      <a:schemeClr val="accent6">
                        <a:lumMod val="20000"/>
                        <a:lumOff val="80000"/>
                      </a:schemeClr>
                    </a:solidFill>
                  </a:tcPr>
                </a:tc>
                <a:tc>
                  <a:txBody>
                    <a:bodyPr/>
                    <a:lstStyle/>
                    <a:p>
                      <a:pPr marL="0" marR="0" algn="ctr">
                        <a:spcBef>
                          <a:spcPts val="0"/>
                        </a:spcBef>
                        <a:spcAft>
                          <a:spcPts val="0"/>
                        </a:spcAft>
                      </a:pPr>
                      <a:r>
                        <a:rPr lang="en-US" sz="1400" dirty="0">
                          <a:effectLst/>
                        </a:rPr>
                        <a:t>124</a:t>
                      </a:r>
                      <a:endParaRPr lang="en-US" sz="1400" dirty="0">
                        <a:solidFill>
                          <a:schemeClr val="tx1"/>
                        </a:solidFill>
                        <a:effectLst/>
                        <a:latin typeface="Calibri"/>
                        <a:ea typeface="Calibri"/>
                      </a:endParaRPr>
                    </a:p>
                  </a:txBody>
                  <a:tcPr marL="68580" marR="68580" marT="0" marB="0">
                    <a:solidFill>
                      <a:schemeClr val="accent6">
                        <a:lumMod val="20000"/>
                        <a:lumOff val="80000"/>
                      </a:schemeClr>
                    </a:solidFill>
                  </a:tcPr>
                </a:tc>
                <a:tc>
                  <a:txBody>
                    <a:bodyPr/>
                    <a:lstStyle/>
                    <a:p>
                      <a:pPr marL="0" marR="0" algn="ctr">
                        <a:spcBef>
                          <a:spcPts val="0"/>
                        </a:spcBef>
                        <a:spcAft>
                          <a:spcPts val="0"/>
                        </a:spcAft>
                      </a:pPr>
                      <a:r>
                        <a:rPr lang="en-US" sz="1400" dirty="0" smtClean="0">
                          <a:solidFill>
                            <a:schemeClr val="dk1"/>
                          </a:solidFill>
                          <a:effectLst/>
                          <a:latin typeface="+mn-lt"/>
                          <a:ea typeface="+mn-ea"/>
                        </a:rPr>
                        <a:t>210</a:t>
                      </a:r>
                      <a:endParaRPr lang="en-US" sz="1400" dirty="0">
                        <a:solidFill>
                          <a:schemeClr val="tx1"/>
                        </a:solidFill>
                        <a:effectLst/>
                        <a:latin typeface="Calibri"/>
                        <a:ea typeface="Calibri"/>
                      </a:endParaRPr>
                    </a:p>
                  </a:txBody>
                  <a:tcPr marL="68580" marR="68580" marT="0" marB="0">
                    <a:solidFill>
                      <a:schemeClr val="accent6">
                        <a:lumMod val="20000"/>
                        <a:lumOff val="80000"/>
                      </a:schemeClr>
                    </a:solidFill>
                  </a:tcPr>
                </a:tc>
              </a:tr>
              <a:tr h="297993">
                <a:tc>
                  <a:txBody>
                    <a:bodyPr/>
                    <a:lstStyle/>
                    <a:p>
                      <a:pPr marL="0" marR="0">
                        <a:spcBef>
                          <a:spcPts val="0"/>
                        </a:spcBef>
                        <a:spcAft>
                          <a:spcPts val="0"/>
                        </a:spcAft>
                      </a:pPr>
                      <a:r>
                        <a:rPr lang="en-US" sz="1400" dirty="0">
                          <a:solidFill>
                            <a:srgbClr val="C00000"/>
                          </a:solidFill>
                          <a:effectLst/>
                        </a:rPr>
                        <a:t>Multimedia Specialist</a:t>
                      </a:r>
                      <a:endParaRPr lang="en-US" sz="1400" dirty="0">
                        <a:solidFill>
                          <a:srgbClr val="C00000"/>
                        </a:solidFill>
                        <a:effectLst/>
                        <a:latin typeface="Calibri"/>
                        <a:ea typeface="Calibri"/>
                      </a:endParaRPr>
                    </a:p>
                  </a:txBody>
                  <a:tcPr marL="68580" marR="68580" marT="0" marB="0">
                    <a:solidFill>
                      <a:schemeClr val="bg2"/>
                    </a:solidFill>
                  </a:tcPr>
                </a:tc>
                <a:tc>
                  <a:txBody>
                    <a:bodyPr/>
                    <a:lstStyle/>
                    <a:p>
                      <a:pPr marL="0" marR="0" algn="ctr">
                        <a:spcBef>
                          <a:spcPts val="0"/>
                        </a:spcBef>
                        <a:spcAft>
                          <a:spcPts val="0"/>
                        </a:spcAft>
                      </a:pPr>
                      <a:r>
                        <a:rPr lang="en-US" sz="1400" dirty="0">
                          <a:effectLst/>
                        </a:rPr>
                        <a:t>16</a:t>
                      </a:r>
                      <a:endParaRPr lang="en-US" sz="1400" dirty="0">
                        <a:solidFill>
                          <a:schemeClr val="tx1"/>
                        </a:solidFill>
                        <a:effectLst/>
                        <a:latin typeface="Calibri"/>
                        <a:ea typeface="Calibri"/>
                      </a:endParaRPr>
                    </a:p>
                  </a:txBody>
                  <a:tcPr marL="68580" marR="68580" marT="0" marB="0">
                    <a:solidFill>
                      <a:schemeClr val="accent6">
                        <a:lumMod val="20000"/>
                        <a:lumOff val="80000"/>
                      </a:schemeClr>
                    </a:solidFill>
                  </a:tcPr>
                </a:tc>
                <a:tc>
                  <a:txBody>
                    <a:bodyPr/>
                    <a:lstStyle/>
                    <a:p>
                      <a:pPr marL="0" marR="0" algn="ctr">
                        <a:spcBef>
                          <a:spcPts val="0"/>
                        </a:spcBef>
                        <a:spcAft>
                          <a:spcPts val="0"/>
                        </a:spcAft>
                      </a:pPr>
                      <a:r>
                        <a:rPr lang="en-US" sz="1400" dirty="0">
                          <a:effectLst/>
                        </a:rPr>
                        <a:t>66</a:t>
                      </a:r>
                      <a:endParaRPr lang="en-US" sz="1400" dirty="0">
                        <a:solidFill>
                          <a:schemeClr val="tx1"/>
                        </a:solidFill>
                        <a:effectLst/>
                        <a:latin typeface="Calibri"/>
                        <a:ea typeface="Calibri"/>
                      </a:endParaRPr>
                    </a:p>
                  </a:txBody>
                  <a:tcPr marL="68580" marR="68580" marT="0" marB="0">
                    <a:solidFill>
                      <a:schemeClr val="accent6">
                        <a:lumMod val="20000"/>
                        <a:lumOff val="80000"/>
                      </a:schemeClr>
                    </a:solidFill>
                  </a:tcPr>
                </a:tc>
                <a:tc>
                  <a:txBody>
                    <a:bodyPr/>
                    <a:lstStyle/>
                    <a:p>
                      <a:pPr marL="0" marR="0" algn="ctr">
                        <a:spcBef>
                          <a:spcPts val="0"/>
                        </a:spcBef>
                        <a:spcAft>
                          <a:spcPts val="0"/>
                        </a:spcAft>
                      </a:pPr>
                      <a:r>
                        <a:rPr lang="en-US" sz="1400" dirty="0">
                          <a:effectLst/>
                        </a:rPr>
                        <a:t>128</a:t>
                      </a:r>
                      <a:endParaRPr lang="en-US" sz="1400" dirty="0">
                        <a:solidFill>
                          <a:schemeClr val="tx1"/>
                        </a:solidFill>
                        <a:effectLst/>
                        <a:latin typeface="Calibri"/>
                        <a:ea typeface="Calibri"/>
                      </a:endParaRPr>
                    </a:p>
                  </a:txBody>
                  <a:tcPr marL="68580" marR="68580" marT="0" marB="0">
                    <a:solidFill>
                      <a:schemeClr val="accent6">
                        <a:lumMod val="20000"/>
                        <a:lumOff val="80000"/>
                      </a:schemeClr>
                    </a:solidFill>
                  </a:tcPr>
                </a:tc>
                <a:tc>
                  <a:txBody>
                    <a:bodyPr/>
                    <a:lstStyle/>
                    <a:p>
                      <a:pPr marL="0" marR="0" algn="ctr">
                        <a:spcBef>
                          <a:spcPts val="0"/>
                        </a:spcBef>
                        <a:spcAft>
                          <a:spcPts val="0"/>
                        </a:spcAft>
                      </a:pPr>
                      <a:r>
                        <a:rPr lang="en-US" sz="1400" dirty="0">
                          <a:effectLst/>
                        </a:rPr>
                        <a:t>240</a:t>
                      </a:r>
                      <a:endParaRPr lang="en-US" sz="1400" dirty="0">
                        <a:solidFill>
                          <a:schemeClr val="tx1"/>
                        </a:solidFill>
                        <a:effectLst/>
                        <a:latin typeface="Calibri"/>
                        <a:ea typeface="Calibri"/>
                      </a:endParaRPr>
                    </a:p>
                  </a:txBody>
                  <a:tcPr marL="68580" marR="68580" marT="0" marB="0">
                    <a:solidFill>
                      <a:schemeClr val="accent6">
                        <a:lumMod val="20000"/>
                        <a:lumOff val="80000"/>
                      </a:schemeClr>
                    </a:solidFill>
                  </a:tcPr>
                </a:tc>
                <a:tc>
                  <a:txBody>
                    <a:bodyPr/>
                    <a:lstStyle/>
                    <a:p>
                      <a:pPr marL="0" marR="0" algn="ctr">
                        <a:spcBef>
                          <a:spcPts val="0"/>
                        </a:spcBef>
                        <a:spcAft>
                          <a:spcPts val="0"/>
                        </a:spcAft>
                      </a:pPr>
                      <a:r>
                        <a:rPr lang="en-US" sz="1400" dirty="0">
                          <a:effectLst/>
                        </a:rPr>
                        <a:t>290</a:t>
                      </a:r>
                      <a:endParaRPr lang="en-US" sz="1400" dirty="0">
                        <a:solidFill>
                          <a:schemeClr val="tx1"/>
                        </a:solidFill>
                        <a:effectLst/>
                        <a:latin typeface="Calibri"/>
                        <a:ea typeface="Calibri"/>
                      </a:endParaRPr>
                    </a:p>
                  </a:txBody>
                  <a:tcPr marL="68580" marR="68580" marT="0" marB="0">
                    <a:solidFill>
                      <a:schemeClr val="accent6">
                        <a:lumMod val="20000"/>
                        <a:lumOff val="80000"/>
                      </a:schemeClr>
                    </a:solidFill>
                  </a:tcPr>
                </a:tc>
              </a:tr>
              <a:tr h="326845">
                <a:tc>
                  <a:txBody>
                    <a:bodyPr/>
                    <a:lstStyle/>
                    <a:p>
                      <a:pPr marL="0" marR="0">
                        <a:spcBef>
                          <a:spcPts val="0"/>
                        </a:spcBef>
                        <a:spcAft>
                          <a:spcPts val="0"/>
                        </a:spcAft>
                      </a:pPr>
                      <a:r>
                        <a:rPr lang="en-US" sz="1400" dirty="0">
                          <a:solidFill>
                            <a:srgbClr val="C00000"/>
                          </a:solidFill>
                          <a:effectLst/>
                        </a:rPr>
                        <a:t>Computer &amp; Internet Specialist</a:t>
                      </a:r>
                      <a:endParaRPr lang="en-US" sz="1400" dirty="0">
                        <a:solidFill>
                          <a:srgbClr val="C00000"/>
                        </a:solidFill>
                        <a:effectLst/>
                        <a:latin typeface="Calibri"/>
                        <a:ea typeface="Calibri"/>
                      </a:endParaRPr>
                    </a:p>
                  </a:txBody>
                  <a:tcPr marL="68580" marR="68580" marT="0" marB="0">
                    <a:solidFill>
                      <a:schemeClr val="bg2"/>
                    </a:solidFill>
                  </a:tcPr>
                </a:tc>
                <a:tc>
                  <a:txBody>
                    <a:bodyPr/>
                    <a:lstStyle/>
                    <a:p>
                      <a:pPr marL="0" marR="0" algn="ctr">
                        <a:spcBef>
                          <a:spcPts val="0"/>
                        </a:spcBef>
                        <a:spcAft>
                          <a:spcPts val="0"/>
                        </a:spcAft>
                      </a:pPr>
                      <a:r>
                        <a:rPr lang="en-US" sz="1400" dirty="0">
                          <a:effectLst/>
                        </a:rPr>
                        <a:t>16</a:t>
                      </a:r>
                      <a:endParaRPr lang="en-US" sz="1400" dirty="0">
                        <a:solidFill>
                          <a:schemeClr val="tx1"/>
                        </a:solidFill>
                        <a:effectLst/>
                        <a:latin typeface="Calibri"/>
                        <a:ea typeface="Calibri"/>
                      </a:endParaRPr>
                    </a:p>
                  </a:txBody>
                  <a:tcPr marL="68580" marR="68580" marT="0" marB="0">
                    <a:solidFill>
                      <a:schemeClr val="accent6">
                        <a:lumMod val="20000"/>
                        <a:lumOff val="80000"/>
                      </a:schemeClr>
                    </a:solidFill>
                  </a:tcPr>
                </a:tc>
                <a:tc>
                  <a:txBody>
                    <a:bodyPr/>
                    <a:lstStyle/>
                    <a:p>
                      <a:pPr marL="0" marR="0" algn="ctr">
                        <a:spcBef>
                          <a:spcPts val="0"/>
                        </a:spcBef>
                        <a:spcAft>
                          <a:spcPts val="0"/>
                        </a:spcAft>
                      </a:pPr>
                      <a:r>
                        <a:rPr lang="en-US" sz="1400" dirty="0">
                          <a:effectLst/>
                        </a:rPr>
                        <a:t> </a:t>
                      </a:r>
                      <a:endParaRPr lang="en-US" sz="1400" dirty="0">
                        <a:solidFill>
                          <a:schemeClr val="tx1"/>
                        </a:solidFill>
                        <a:effectLst/>
                        <a:latin typeface="Calibri"/>
                        <a:ea typeface="Calibri"/>
                      </a:endParaRPr>
                    </a:p>
                  </a:txBody>
                  <a:tcPr marL="68580" marR="68580" marT="0" marB="0">
                    <a:solidFill>
                      <a:schemeClr val="accent6">
                        <a:lumMod val="20000"/>
                        <a:lumOff val="80000"/>
                      </a:schemeClr>
                    </a:solidFill>
                  </a:tcPr>
                </a:tc>
                <a:tc>
                  <a:txBody>
                    <a:bodyPr/>
                    <a:lstStyle/>
                    <a:p>
                      <a:pPr marL="0" marR="0" algn="ctr">
                        <a:spcBef>
                          <a:spcPts val="0"/>
                        </a:spcBef>
                        <a:spcAft>
                          <a:spcPts val="0"/>
                        </a:spcAft>
                      </a:pPr>
                      <a:r>
                        <a:rPr lang="en-US" sz="1400" dirty="0">
                          <a:effectLst/>
                        </a:rPr>
                        <a:t> </a:t>
                      </a:r>
                      <a:endParaRPr lang="en-US" sz="1400" dirty="0">
                        <a:solidFill>
                          <a:schemeClr val="tx1"/>
                        </a:solidFill>
                        <a:effectLst/>
                        <a:latin typeface="Calibri"/>
                        <a:ea typeface="Calibri"/>
                      </a:endParaRPr>
                    </a:p>
                  </a:txBody>
                  <a:tcPr marL="68580" marR="68580" marT="0" marB="0">
                    <a:solidFill>
                      <a:schemeClr val="accent6">
                        <a:lumMod val="20000"/>
                        <a:lumOff val="80000"/>
                      </a:schemeClr>
                    </a:solidFill>
                  </a:tcPr>
                </a:tc>
                <a:tc>
                  <a:txBody>
                    <a:bodyPr/>
                    <a:lstStyle/>
                    <a:p>
                      <a:pPr marL="0" marR="0" algn="ctr">
                        <a:spcBef>
                          <a:spcPts val="0"/>
                        </a:spcBef>
                        <a:spcAft>
                          <a:spcPts val="0"/>
                        </a:spcAft>
                      </a:pPr>
                      <a:r>
                        <a:rPr lang="en-US" sz="1400" dirty="0">
                          <a:effectLst/>
                        </a:rPr>
                        <a:t>26</a:t>
                      </a:r>
                      <a:endParaRPr lang="en-US" sz="1400" dirty="0">
                        <a:solidFill>
                          <a:schemeClr val="tx1"/>
                        </a:solidFill>
                        <a:effectLst/>
                        <a:latin typeface="Calibri"/>
                        <a:ea typeface="Calibri"/>
                      </a:endParaRPr>
                    </a:p>
                  </a:txBody>
                  <a:tcPr marL="68580" marR="68580" marT="0" marB="0">
                    <a:solidFill>
                      <a:schemeClr val="accent6">
                        <a:lumMod val="20000"/>
                        <a:lumOff val="80000"/>
                      </a:schemeClr>
                    </a:solidFill>
                  </a:tcPr>
                </a:tc>
                <a:tc>
                  <a:txBody>
                    <a:bodyPr/>
                    <a:lstStyle/>
                    <a:p>
                      <a:pPr marL="0" marR="0" algn="ctr">
                        <a:spcBef>
                          <a:spcPts val="0"/>
                        </a:spcBef>
                        <a:spcAft>
                          <a:spcPts val="0"/>
                        </a:spcAft>
                      </a:pPr>
                      <a:r>
                        <a:rPr lang="en-US" sz="1400" dirty="0" smtClean="0">
                          <a:effectLst/>
                        </a:rPr>
                        <a:t>36</a:t>
                      </a:r>
                      <a:endParaRPr lang="en-US" sz="1400" dirty="0">
                        <a:solidFill>
                          <a:schemeClr val="tx1"/>
                        </a:solidFill>
                        <a:effectLst/>
                        <a:latin typeface="Calibri"/>
                        <a:ea typeface="Calibri"/>
                      </a:endParaRPr>
                    </a:p>
                  </a:txBody>
                  <a:tcPr marL="68580" marR="68580" marT="0" marB="0">
                    <a:solidFill>
                      <a:schemeClr val="accent6">
                        <a:lumMod val="20000"/>
                        <a:lumOff val="80000"/>
                      </a:schemeClr>
                    </a:solidFill>
                  </a:tcPr>
                </a:tc>
              </a:tr>
              <a:tr h="326845">
                <a:tc>
                  <a:txBody>
                    <a:bodyPr/>
                    <a:lstStyle/>
                    <a:p>
                      <a:pPr marL="0" marR="0">
                        <a:spcBef>
                          <a:spcPts val="0"/>
                        </a:spcBef>
                        <a:spcAft>
                          <a:spcPts val="0"/>
                        </a:spcAft>
                      </a:pPr>
                      <a:r>
                        <a:rPr lang="en-US" sz="1400" dirty="0">
                          <a:solidFill>
                            <a:srgbClr val="C00000"/>
                          </a:solidFill>
                          <a:effectLst/>
                        </a:rPr>
                        <a:t>Precision Manufacturing Technology</a:t>
                      </a:r>
                      <a:endParaRPr lang="en-US" sz="1400" dirty="0">
                        <a:solidFill>
                          <a:srgbClr val="C00000"/>
                        </a:solidFill>
                        <a:effectLst/>
                        <a:latin typeface="Calibri"/>
                        <a:ea typeface="Calibri"/>
                      </a:endParaRPr>
                    </a:p>
                  </a:txBody>
                  <a:tcPr marL="68580" marR="68580" marT="0" marB="0">
                    <a:solidFill>
                      <a:schemeClr val="bg2"/>
                    </a:solidFill>
                  </a:tcPr>
                </a:tc>
                <a:tc>
                  <a:txBody>
                    <a:bodyPr/>
                    <a:lstStyle/>
                    <a:p>
                      <a:pPr marL="0" marR="0" algn="ctr">
                        <a:spcBef>
                          <a:spcPts val="0"/>
                        </a:spcBef>
                        <a:spcAft>
                          <a:spcPts val="0"/>
                        </a:spcAft>
                      </a:pPr>
                      <a:r>
                        <a:rPr lang="en-US" sz="1400" dirty="0">
                          <a:effectLst/>
                        </a:rPr>
                        <a:t>28</a:t>
                      </a:r>
                      <a:endParaRPr lang="en-US" sz="1400" dirty="0">
                        <a:solidFill>
                          <a:schemeClr val="tx1"/>
                        </a:solidFill>
                        <a:effectLst/>
                        <a:latin typeface="Calibri"/>
                        <a:ea typeface="Calibri"/>
                      </a:endParaRPr>
                    </a:p>
                  </a:txBody>
                  <a:tcPr marL="68580" marR="68580" marT="0" marB="0">
                    <a:solidFill>
                      <a:schemeClr val="accent6">
                        <a:lumMod val="20000"/>
                        <a:lumOff val="80000"/>
                      </a:schemeClr>
                    </a:solidFill>
                  </a:tcPr>
                </a:tc>
                <a:tc>
                  <a:txBody>
                    <a:bodyPr/>
                    <a:lstStyle/>
                    <a:p>
                      <a:pPr marL="0" marR="0" algn="ctr">
                        <a:spcBef>
                          <a:spcPts val="0"/>
                        </a:spcBef>
                        <a:spcAft>
                          <a:spcPts val="0"/>
                        </a:spcAft>
                      </a:pPr>
                      <a:r>
                        <a:rPr lang="en-US" sz="1400" dirty="0">
                          <a:effectLst/>
                        </a:rPr>
                        <a:t>8</a:t>
                      </a:r>
                      <a:endParaRPr lang="en-US" sz="1400" dirty="0">
                        <a:solidFill>
                          <a:schemeClr val="tx1"/>
                        </a:solidFill>
                        <a:effectLst/>
                        <a:latin typeface="Calibri"/>
                        <a:ea typeface="Calibri"/>
                      </a:endParaRPr>
                    </a:p>
                  </a:txBody>
                  <a:tcPr marL="68580" marR="68580" marT="0" marB="0">
                    <a:solidFill>
                      <a:schemeClr val="accent6">
                        <a:lumMod val="20000"/>
                        <a:lumOff val="80000"/>
                      </a:schemeClr>
                    </a:solidFill>
                  </a:tcPr>
                </a:tc>
                <a:tc>
                  <a:txBody>
                    <a:bodyPr/>
                    <a:lstStyle/>
                    <a:p>
                      <a:pPr marL="0" marR="0" algn="ctr">
                        <a:spcBef>
                          <a:spcPts val="0"/>
                        </a:spcBef>
                        <a:spcAft>
                          <a:spcPts val="0"/>
                        </a:spcAft>
                      </a:pPr>
                      <a:r>
                        <a:rPr lang="en-US" sz="1400" dirty="0">
                          <a:effectLst/>
                        </a:rPr>
                        <a:t>4</a:t>
                      </a:r>
                      <a:endParaRPr lang="en-US" sz="1400" dirty="0">
                        <a:solidFill>
                          <a:schemeClr val="tx1"/>
                        </a:solidFill>
                        <a:effectLst/>
                        <a:latin typeface="Calibri"/>
                        <a:ea typeface="Calibri"/>
                      </a:endParaRPr>
                    </a:p>
                  </a:txBody>
                  <a:tcPr marL="68580" marR="68580" marT="0" marB="0">
                    <a:solidFill>
                      <a:schemeClr val="accent6">
                        <a:lumMod val="20000"/>
                        <a:lumOff val="80000"/>
                      </a:schemeClr>
                    </a:solidFill>
                  </a:tcPr>
                </a:tc>
                <a:tc>
                  <a:txBody>
                    <a:bodyPr/>
                    <a:lstStyle/>
                    <a:p>
                      <a:pPr marL="0" marR="0" algn="ctr">
                        <a:spcBef>
                          <a:spcPts val="0"/>
                        </a:spcBef>
                        <a:spcAft>
                          <a:spcPts val="0"/>
                        </a:spcAft>
                      </a:pPr>
                      <a:r>
                        <a:rPr lang="en-US" sz="1400" dirty="0">
                          <a:effectLst/>
                        </a:rPr>
                        <a:t>10</a:t>
                      </a:r>
                      <a:endParaRPr lang="en-US" sz="1400" dirty="0">
                        <a:solidFill>
                          <a:schemeClr val="tx1"/>
                        </a:solidFill>
                        <a:effectLst/>
                        <a:latin typeface="Calibri"/>
                        <a:ea typeface="Calibri"/>
                      </a:endParaRPr>
                    </a:p>
                  </a:txBody>
                  <a:tcPr marL="68580" marR="68580" marT="0" marB="0">
                    <a:solidFill>
                      <a:schemeClr val="accent6">
                        <a:lumMod val="20000"/>
                        <a:lumOff val="80000"/>
                      </a:schemeClr>
                    </a:solidFill>
                  </a:tcPr>
                </a:tc>
                <a:tc>
                  <a:txBody>
                    <a:bodyPr/>
                    <a:lstStyle/>
                    <a:p>
                      <a:pPr marL="0" marR="0" algn="ctr">
                        <a:spcBef>
                          <a:spcPts val="0"/>
                        </a:spcBef>
                        <a:spcAft>
                          <a:spcPts val="0"/>
                        </a:spcAft>
                      </a:pPr>
                      <a:r>
                        <a:rPr lang="en-US" sz="1400" dirty="0">
                          <a:effectLst/>
                        </a:rPr>
                        <a:t>19</a:t>
                      </a:r>
                      <a:endParaRPr lang="en-US" sz="1400" dirty="0">
                        <a:solidFill>
                          <a:schemeClr val="tx1"/>
                        </a:solidFill>
                        <a:effectLst/>
                        <a:latin typeface="Calibri"/>
                        <a:ea typeface="Calibri"/>
                      </a:endParaRPr>
                    </a:p>
                  </a:txBody>
                  <a:tcPr marL="68580" marR="68580" marT="0" marB="0">
                    <a:solidFill>
                      <a:schemeClr val="accent6">
                        <a:lumMod val="20000"/>
                        <a:lumOff val="80000"/>
                      </a:schemeClr>
                    </a:solidFill>
                  </a:tcPr>
                </a:tc>
              </a:tr>
              <a:tr h="362967">
                <a:tc>
                  <a:txBody>
                    <a:bodyPr/>
                    <a:lstStyle/>
                    <a:p>
                      <a:pPr marL="0" marR="0">
                        <a:spcBef>
                          <a:spcPts val="0"/>
                        </a:spcBef>
                        <a:spcAft>
                          <a:spcPts val="0"/>
                        </a:spcAft>
                      </a:pPr>
                      <a:r>
                        <a:rPr lang="en-US" sz="1400" dirty="0">
                          <a:solidFill>
                            <a:srgbClr val="002060"/>
                          </a:solidFill>
                          <a:effectLst/>
                        </a:rPr>
                        <a:t>Emergency Medical Technology - Basic </a:t>
                      </a:r>
                      <a:endParaRPr lang="en-US" sz="1400" dirty="0">
                        <a:solidFill>
                          <a:srgbClr val="002060"/>
                        </a:solidFill>
                        <a:effectLst/>
                        <a:latin typeface="Calibri"/>
                        <a:ea typeface="Calibri"/>
                      </a:endParaRPr>
                    </a:p>
                  </a:txBody>
                  <a:tcPr marL="68580" marR="68580" marT="0" marB="0">
                    <a:solidFill>
                      <a:schemeClr val="bg2"/>
                    </a:solidFill>
                  </a:tcPr>
                </a:tc>
                <a:tc>
                  <a:txBody>
                    <a:bodyPr/>
                    <a:lstStyle/>
                    <a:p>
                      <a:pPr marL="0" marR="0" algn="ctr">
                        <a:spcBef>
                          <a:spcPts val="0"/>
                        </a:spcBef>
                        <a:spcAft>
                          <a:spcPts val="0"/>
                        </a:spcAft>
                      </a:pPr>
                      <a:r>
                        <a:rPr lang="en-US" sz="1400" dirty="0">
                          <a:effectLst/>
                        </a:rPr>
                        <a:t>16</a:t>
                      </a:r>
                      <a:endParaRPr lang="en-US" sz="1400" dirty="0">
                        <a:solidFill>
                          <a:schemeClr val="tx1"/>
                        </a:solidFill>
                        <a:effectLst/>
                        <a:latin typeface="Calibri"/>
                        <a:ea typeface="Calibri"/>
                      </a:endParaRPr>
                    </a:p>
                  </a:txBody>
                  <a:tcPr marL="68580" marR="68580" marT="0" marB="0">
                    <a:solidFill>
                      <a:schemeClr val="accent6">
                        <a:lumMod val="20000"/>
                        <a:lumOff val="80000"/>
                      </a:schemeClr>
                    </a:solidFill>
                  </a:tcPr>
                </a:tc>
                <a:tc>
                  <a:txBody>
                    <a:bodyPr/>
                    <a:lstStyle/>
                    <a:p>
                      <a:pPr marL="0" marR="0" algn="ctr">
                        <a:spcBef>
                          <a:spcPts val="0"/>
                        </a:spcBef>
                        <a:spcAft>
                          <a:spcPts val="0"/>
                        </a:spcAft>
                      </a:pPr>
                      <a:r>
                        <a:rPr lang="en-US" sz="1400" dirty="0">
                          <a:effectLst/>
                        </a:rPr>
                        <a:t>n/a</a:t>
                      </a:r>
                      <a:endParaRPr lang="en-US" sz="1400" dirty="0">
                        <a:solidFill>
                          <a:schemeClr val="tx1"/>
                        </a:solidFill>
                        <a:effectLst/>
                        <a:latin typeface="Calibri"/>
                        <a:ea typeface="Calibri"/>
                      </a:endParaRPr>
                    </a:p>
                  </a:txBody>
                  <a:tcPr marL="68580" marR="68580" marT="0" marB="0">
                    <a:solidFill>
                      <a:schemeClr val="accent6">
                        <a:lumMod val="20000"/>
                        <a:lumOff val="80000"/>
                      </a:schemeClr>
                    </a:solidFill>
                  </a:tcPr>
                </a:tc>
                <a:tc>
                  <a:txBody>
                    <a:bodyPr/>
                    <a:lstStyle/>
                    <a:p>
                      <a:pPr marL="0" marR="0" algn="ctr">
                        <a:spcBef>
                          <a:spcPts val="0"/>
                        </a:spcBef>
                        <a:spcAft>
                          <a:spcPts val="0"/>
                        </a:spcAft>
                      </a:pPr>
                      <a:r>
                        <a:rPr lang="en-US" sz="1400" dirty="0">
                          <a:effectLst/>
                        </a:rPr>
                        <a:t>n/a</a:t>
                      </a:r>
                      <a:endParaRPr lang="en-US" sz="1400" dirty="0">
                        <a:solidFill>
                          <a:schemeClr val="tx1"/>
                        </a:solidFill>
                        <a:effectLst/>
                        <a:latin typeface="Calibri"/>
                        <a:ea typeface="Calibri"/>
                      </a:endParaRPr>
                    </a:p>
                  </a:txBody>
                  <a:tcPr marL="68580" marR="68580" marT="0" marB="0">
                    <a:solidFill>
                      <a:schemeClr val="accent6">
                        <a:lumMod val="20000"/>
                        <a:lumOff val="80000"/>
                      </a:schemeClr>
                    </a:solidFill>
                  </a:tcPr>
                </a:tc>
                <a:tc>
                  <a:txBody>
                    <a:bodyPr/>
                    <a:lstStyle/>
                    <a:p>
                      <a:pPr marL="0" marR="0" algn="ctr">
                        <a:spcBef>
                          <a:spcPts val="0"/>
                        </a:spcBef>
                        <a:spcAft>
                          <a:spcPts val="0"/>
                        </a:spcAft>
                      </a:pPr>
                      <a:r>
                        <a:rPr lang="en-US" sz="1400" dirty="0">
                          <a:effectLst/>
                        </a:rPr>
                        <a:t>8</a:t>
                      </a:r>
                      <a:endParaRPr lang="en-US" sz="1400" dirty="0">
                        <a:solidFill>
                          <a:schemeClr val="tx1"/>
                        </a:solidFill>
                        <a:effectLst/>
                        <a:latin typeface="Calibri"/>
                        <a:ea typeface="Calibri"/>
                      </a:endParaRPr>
                    </a:p>
                  </a:txBody>
                  <a:tcPr marL="68580" marR="68580" marT="0" marB="0">
                    <a:solidFill>
                      <a:schemeClr val="accent6">
                        <a:lumMod val="20000"/>
                        <a:lumOff val="80000"/>
                      </a:schemeClr>
                    </a:solidFill>
                  </a:tcPr>
                </a:tc>
                <a:tc>
                  <a:txBody>
                    <a:bodyPr/>
                    <a:lstStyle/>
                    <a:p>
                      <a:pPr marL="0" marR="0" algn="ctr">
                        <a:spcBef>
                          <a:spcPts val="0"/>
                        </a:spcBef>
                        <a:spcAft>
                          <a:spcPts val="0"/>
                        </a:spcAft>
                      </a:pPr>
                      <a:r>
                        <a:rPr lang="en-US" sz="1400" dirty="0">
                          <a:effectLst/>
                        </a:rPr>
                        <a:t>16</a:t>
                      </a:r>
                      <a:endParaRPr lang="en-US" sz="1400" dirty="0">
                        <a:solidFill>
                          <a:schemeClr val="tx1"/>
                        </a:solidFill>
                        <a:effectLst/>
                        <a:latin typeface="Calibri"/>
                        <a:ea typeface="Calibri"/>
                      </a:endParaRPr>
                    </a:p>
                  </a:txBody>
                  <a:tcPr marL="68580" marR="68580" marT="0" marB="0">
                    <a:solidFill>
                      <a:schemeClr val="accent6">
                        <a:lumMod val="20000"/>
                        <a:lumOff val="80000"/>
                      </a:schemeClr>
                    </a:solidFill>
                  </a:tcPr>
                </a:tc>
              </a:tr>
              <a:tr h="326845">
                <a:tc>
                  <a:txBody>
                    <a:bodyPr/>
                    <a:lstStyle/>
                    <a:p>
                      <a:pPr marL="0" marR="0">
                        <a:spcBef>
                          <a:spcPts val="0"/>
                        </a:spcBef>
                        <a:spcAft>
                          <a:spcPts val="0"/>
                        </a:spcAft>
                      </a:pPr>
                      <a:r>
                        <a:rPr lang="en-US" sz="1400" dirty="0">
                          <a:solidFill>
                            <a:srgbClr val="002060"/>
                          </a:solidFill>
                          <a:effectLst/>
                        </a:rPr>
                        <a:t>Patient Care Assistant</a:t>
                      </a:r>
                      <a:endParaRPr lang="en-US" sz="1400" dirty="0">
                        <a:solidFill>
                          <a:srgbClr val="002060"/>
                        </a:solidFill>
                        <a:effectLst/>
                        <a:latin typeface="Calibri"/>
                        <a:ea typeface="Calibri"/>
                      </a:endParaRPr>
                    </a:p>
                  </a:txBody>
                  <a:tcPr marL="68580" marR="68580" marT="0" marB="0">
                    <a:solidFill>
                      <a:schemeClr val="bg2"/>
                    </a:solidFill>
                  </a:tcPr>
                </a:tc>
                <a:tc>
                  <a:txBody>
                    <a:bodyPr/>
                    <a:lstStyle/>
                    <a:p>
                      <a:pPr marL="0" marR="0" algn="ctr">
                        <a:spcBef>
                          <a:spcPts val="0"/>
                        </a:spcBef>
                        <a:spcAft>
                          <a:spcPts val="0"/>
                        </a:spcAft>
                      </a:pPr>
                      <a:r>
                        <a:rPr lang="en-US" sz="1400" dirty="0">
                          <a:effectLst/>
                        </a:rPr>
                        <a:t>16</a:t>
                      </a:r>
                      <a:endParaRPr lang="en-US" sz="1400" dirty="0">
                        <a:solidFill>
                          <a:schemeClr val="tx1"/>
                        </a:solidFill>
                        <a:effectLst/>
                        <a:latin typeface="Calibri"/>
                        <a:ea typeface="Calibri"/>
                      </a:endParaRPr>
                    </a:p>
                  </a:txBody>
                  <a:tcPr marL="68580" marR="68580" marT="0" marB="0">
                    <a:solidFill>
                      <a:schemeClr val="accent6">
                        <a:lumMod val="20000"/>
                        <a:lumOff val="80000"/>
                      </a:schemeClr>
                    </a:solidFill>
                  </a:tcPr>
                </a:tc>
                <a:tc>
                  <a:txBody>
                    <a:bodyPr/>
                    <a:lstStyle/>
                    <a:p>
                      <a:pPr marL="0" marR="0" algn="ctr">
                        <a:spcBef>
                          <a:spcPts val="0"/>
                        </a:spcBef>
                        <a:spcAft>
                          <a:spcPts val="0"/>
                        </a:spcAft>
                      </a:pPr>
                      <a:r>
                        <a:rPr lang="en-US" sz="1400" dirty="0">
                          <a:effectLst/>
                        </a:rPr>
                        <a:t> </a:t>
                      </a:r>
                      <a:endParaRPr lang="en-US" sz="1400" dirty="0">
                        <a:solidFill>
                          <a:schemeClr val="tx1"/>
                        </a:solidFill>
                        <a:effectLst/>
                        <a:latin typeface="Calibri"/>
                        <a:ea typeface="Calibri"/>
                      </a:endParaRPr>
                    </a:p>
                  </a:txBody>
                  <a:tcPr marL="68580" marR="68580" marT="0" marB="0">
                    <a:solidFill>
                      <a:schemeClr val="accent6">
                        <a:lumMod val="20000"/>
                        <a:lumOff val="80000"/>
                      </a:schemeClr>
                    </a:solidFill>
                  </a:tcPr>
                </a:tc>
                <a:tc>
                  <a:txBody>
                    <a:bodyPr/>
                    <a:lstStyle/>
                    <a:p>
                      <a:pPr marL="0" marR="0" algn="ctr">
                        <a:spcBef>
                          <a:spcPts val="0"/>
                        </a:spcBef>
                        <a:spcAft>
                          <a:spcPts val="0"/>
                        </a:spcAft>
                      </a:pPr>
                      <a:r>
                        <a:rPr lang="en-US" sz="1400" dirty="0">
                          <a:effectLst/>
                        </a:rPr>
                        <a:t> </a:t>
                      </a:r>
                      <a:endParaRPr lang="en-US" sz="1400" dirty="0">
                        <a:solidFill>
                          <a:schemeClr val="tx1"/>
                        </a:solidFill>
                        <a:effectLst/>
                        <a:latin typeface="Calibri"/>
                        <a:ea typeface="Calibri"/>
                      </a:endParaRPr>
                    </a:p>
                  </a:txBody>
                  <a:tcPr marL="68580" marR="68580" marT="0" marB="0">
                    <a:solidFill>
                      <a:schemeClr val="accent6">
                        <a:lumMod val="20000"/>
                        <a:lumOff val="80000"/>
                      </a:schemeClr>
                    </a:solidFill>
                  </a:tcPr>
                </a:tc>
                <a:tc>
                  <a:txBody>
                    <a:bodyPr/>
                    <a:lstStyle/>
                    <a:p>
                      <a:pPr marL="0" marR="0" algn="ctr">
                        <a:spcBef>
                          <a:spcPts val="0"/>
                        </a:spcBef>
                        <a:spcAft>
                          <a:spcPts val="0"/>
                        </a:spcAft>
                      </a:pPr>
                      <a:r>
                        <a:rPr lang="en-US" sz="1400" dirty="0">
                          <a:effectLst/>
                        </a:rPr>
                        <a:t> </a:t>
                      </a:r>
                      <a:r>
                        <a:rPr lang="en-US" sz="1400" dirty="0" smtClean="0">
                          <a:effectLst/>
                        </a:rPr>
                        <a:t>10</a:t>
                      </a:r>
                      <a:endParaRPr lang="en-US" sz="1400" dirty="0">
                        <a:solidFill>
                          <a:schemeClr val="tx1"/>
                        </a:solidFill>
                        <a:effectLst/>
                        <a:latin typeface="Calibri"/>
                        <a:ea typeface="Calibri"/>
                      </a:endParaRPr>
                    </a:p>
                  </a:txBody>
                  <a:tcPr marL="68580" marR="68580" marT="0" marB="0">
                    <a:solidFill>
                      <a:schemeClr val="accent6">
                        <a:lumMod val="20000"/>
                        <a:lumOff val="80000"/>
                      </a:schemeClr>
                    </a:solidFill>
                  </a:tcPr>
                </a:tc>
                <a:tc>
                  <a:txBody>
                    <a:bodyPr/>
                    <a:lstStyle/>
                    <a:p>
                      <a:pPr marL="0" marR="0" algn="ctr">
                        <a:spcBef>
                          <a:spcPts val="0"/>
                        </a:spcBef>
                        <a:spcAft>
                          <a:spcPts val="0"/>
                        </a:spcAft>
                      </a:pPr>
                      <a:r>
                        <a:rPr lang="en-US" sz="1400" dirty="0">
                          <a:effectLst/>
                        </a:rPr>
                        <a:t> </a:t>
                      </a:r>
                      <a:r>
                        <a:rPr lang="en-US" sz="1400" dirty="0" smtClean="0">
                          <a:effectLst/>
                        </a:rPr>
                        <a:t>18</a:t>
                      </a:r>
                      <a:endParaRPr lang="en-US" sz="1400" dirty="0">
                        <a:solidFill>
                          <a:schemeClr val="tx1"/>
                        </a:solidFill>
                        <a:effectLst/>
                        <a:latin typeface="Calibri"/>
                        <a:ea typeface="Calibri"/>
                      </a:endParaRPr>
                    </a:p>
                  </a:txBody>
                  <a:tcPr marL="68580" marR="68580" marT="0" marB="0">
                    <a:solidFill>
                      <a:schemeClr val="accent6">
                        <a:lumMod val="20000"/>
                        <a:lumOff val="80000"/>
                      </a:schemeClr>
                    </a:solidFill>
                  </a:tcPr>
                </a:tc>
              </a:tr>
              <a:tr h="326845">
                <a:tc>
                  <a:txBody>
                    <a:bodyPr/>
                    <a:lstStyle/>
                    <a:p>
                      <a:pPr marL="0" marR="0">
                        <a:spcBef>
                          <a:spcPts val="0"/>
                        </a:spcBef>
                        <a:spcAft>
                          <a:spcPts val="0"/>
                        </a:spcAft>
                      </a:pPr>
                      <a:r>
                        <a:rPr lang="en-US" sz="1600" dirty="0" smtClean="0">
                          <a:solidFill>
                            <a:srgbClr val="002060"/>
                          </a:solidFill>
                          <a:effectLst/>
                          <a:latin typeface="Calibri"/>
                          <a:ea typeface="Calibri"/>
                        </a:rPr>
                        <a:t>Welding</a:t>
                      </a:r>
                      <a:endParaRPr lang="en-US" sz="1600" dirty="0">
                        <a:solidFill>
                          <a:srgbClr val="002060"/>
                        </a:solidFill>
                        <a:effectLst/>
                        <a:latin typeface="Calibri"/>
                        <a:ea typeface="Calibri"/>
                      </a:endParaRPr>
                    </a:p>
                  </a:txBody>
                  <a:tcPr marL="68580" marR="68580" marT="0" marB="0">
                    <a:solidFill>
                      <a:schemeClr val="bg2"/>
                    </a:solidFill>
                  </a:tcPr>
                </a:tc>
                <a:tc>
                  <a:txBody>
                    <a:bodyPr/>
                    <a:lstStyle/>
                    <a:p>
                      <a:pPr marL="0" marR="0" algn="ctr">
                        <a:spcBef>
                          <a:spcPts val="0"/>
                        </a:spcBef>
                        <a:spcAft>
                          <a:spcPts val="0"/>
                        </a:spcAft>
                      </a:pPr>
                      <a:endParaRPr lang="en-US" sz="1400" dirty="0">
                        <a:solidFill>
                          <a:schemeClr val="tx1"/>
                        </a:solidFill>
                        <a:effectLst/>
                        <a:latin typeface="Calibri"/>
                        <a:ea typeface="Calibri"/>
                      </a:endParaRPr>
                    </a:p>
                  </a:txBody>
                  <a:tcPr marL="68580" marR="68580" marT="0" marB="0">
                    <a:solidFill>
                      <a:schemeClr val="accent6">
                        <a:lumMod val="20000"/>
                        <a:lumOff val="80000"/>
                      </a:schemeClr>
                    </a:solidFill>
                  </a:tcPr>
                </a:tc>
                <a:tc>
                  <a:txBody>
                    <a:bodyPr/>
                    <a:lstStyle/>
                    <a:p>
                      <a:pPr marL="0" marR="0" algn="ctr">
                        <a:spcBef>
                          <a:spcPts val="0"/>
                        </a:spcBef>
                        <a:spcAft>
                          <a:spcPts val="0"/>
                        </a:spcAft>
                      </a:pPr>
                      <a:endParaRPr lang="en-US" sz="1400" dirty="0">
                        <a:solidFill>
                          <a:schemeClr val="tx1"/>
                        </a:solidFill>
                        <a:effectLst/>
                        <a:latin typeface="Calibri"/>
                        <a:ea typeface="Calibri"/>
                      </a:endParaRPr>
                    </a:p>
                  </a:txBody>
                  <a:tcPr marL="68580" marR="68580" marT="0" marB="0">
                    <a:solidFill>
                      <a:schemeClr val="accent6">
                        <a:lumMod val="20000"/>
                        <a:lumOff val="80000"/>
                      </a:schemeClr>
                    </a:solidFill>
                  </a:tcPr>
                </a:tc>
                <a:tc>
                  <a:txBody>
                    <a:bodyPr/>
                    <a:lstStyle/>
                    <a:p>
                      <a:pPr marL="0" marR="0" algn="ctr">
                        <a:spcBef>
                          <a:spcPts val="0"/>
                        </a:spcBef>
                        <a:spcAft>
                          <a:spcPts val="0"/>
                        </a:spcAft>
                      </a:pPr>
                      <a:endParaRPr lang="en-US" sz="1400" dirty="0">
                        <a:solidFill>
                          <a:schemeClr val="tx1"/>
                        </a:solidFill>
                        <a:effectLst/>
                        <a:latin typeface="Calibri"/>
                        <a:ea typeface="Calibri"/>
                      </a:endParaRPr>
                    </a:p>
                  </a:txBody>
                  <a:tcPr marL="68580" marR="68580" marT="0" marB="0">
                    <a:solidFill>
                      <a:schemeClr val="accent6">
                        <a:lumMod val="20000"/>
                        <a:lumOff val="80000"/>
                      </a:schemeClr>
                    </a:solidFill>
                  </a:tcPr>
                </a:tc>
                <a:tc>
                  <a:txBody>
                    <a:bodyPr/>
                    <a:lstStyle/>
                    <a:p>
                      <a:pPr marL="0" marR="0" algn="ctr">
                        <a:spcBef>
                          <a:spcPts val="0"/>
                        </a:spcBef>
                        <a:spcAft>
                          <a:spcPts val="0"/>
                        </a:spcAft>
                      </a:pPr>
                      <a:endParaRPr lang="en-US" sz="1400" dirty="0">
                        <a:solidFill>
                          <a:schemeClr val="tx1"/>
                        </a:solidFill>
                        <a:effectLst/>
                        <a:latin typeface="Calibri"/>
                        <a:ea typeface="Calibri"/>
                      </a:endParaRPr>
                    </a:p>
                  </a:txBody>
                  <a:tcPr marL="68580" marR="68580" marT="0" marB="0">
                    <a:solidFill>
                      <a:schemeClr val="accent6">
                        <a:lumMod val="20000"/>
                        <a:lumOff val="80000"/>
                      </a:schemeClr>
                    </a:solidFill>
                  </a:tcPr>
                </a:tc>
                <a:tc>
                  <a:txBody>
                    <a:bodyPr/>
                    <a:lstStyle/>
                    <a:p>
                      <a:pPr marL="0" marR="0" algn="ctr">
                        <a:spcBef>
                          <a:spcPts val="0"/>
                        </a:spcBef>
                        <a:spcAft>
                          <a:spcPts val="0"/>
                        </a:spcAft>
                      </a:pPr>
                      <a:r>
                        <a:rPr lang="en-US" sz="1400" dirty="0" smtClean="0">
                          <a:solidFill>
                            <a:schemeClr val="tx1"/>
                          </a:solidFill>
                          <a:effectLst/>
                          <a:latin typeface="Calibri"/>
                          <a:ea typeface="Calibri"/>
                        </a:rPr>
                        <a:t>21</a:t>
                      </a:r>
                      <a:endParaRPr lang="en-US" sz="1400" dirty="0">
                        <a:solidFill>
                          <a:schemeClr val="tx1"/>
                        </a:solidFill>
                        <a:effectLst/>
                        <a:latin typeface="Calibri"/>
                        <a:ea typeface="Calibri"/>
                      </a:endParaRPr>
                    </a:p>
                  </a:txBody>
                  <a:tcPr marL="68580" marR="68580" marT="0" marB="0">
                    <a:solidFill>
                      <a:schemeClr val="accent6">
                        <a:lumMod val="20000"/>
                        <a:lumOff val="80000"/>
                      </a:schemeClr>
                    </a:solidFill>
                  </a:tcPr>
                </a:tc>
              </a:tr>
              <a:tr h="326845">
                <a:tc>
                  <a:txBody>
                    <a:bodyPr/>
                    <a:lstStyle/>
                    <a:p>
                      <a:pPr marL="0" marR="0">
                        <a:spcBef>
                          <a:spcPts val="0"/>
                        </a:spcBef>
                        <a:spcAft>
                          <a:spcPts val="0"/>
                        </a:spcAft>
                      </a:pPr>
                      <a:r>
                        <a:rPr lang="en-US" sz="1600" dirty="0" smtClean="0">
                          <a:solidFill>
                            <a:srgbClr val="002060"/>
                          </a:solidFill>
                          <a:effectLst/>
                          <a:latin typeface="Calibri"/>
                          <a:ea typeface="Calibri"/>
                        </a:rPr>
                        <a:t>Total</a:t>
                      </a:r>
                      <a:endParaRPr lang="en-US" sz="1600" dirty="0">
                        <a:solidFill>
                          <a:srgbClr val="002060"/>
                        </a:solidFill>
                        <a:effectLst/>
                        <a:latin typeface="Calibri"/>
                        <a:ea typeface="Calibri"/>
                      </a:endParaRPr>
                    </a:p>
                  </a:txBody>
                  <a:tcPr marL="68580" marR="68580" marT="0" marB="0">
                    <a:solidFill>
                      <a:schemeClr val="bg2"/>
                    </a:solidFill>
                  </a:tcPr>
                </a:tc>
                <a:tc>
                  <a:txBody>
                    <a:bodyPr/>
                    <a:lstStyle/>
                    <a:p>
                      <a:pPr marL="0" marR="0" algn="ctr">
                        <a:spcBef>
                          <a:spcPts val="0"/>
                        </a:spcBef>
                        <a:spcAft>
                          <a:spcPts val="0"/>
                        </a:spcAft>
                      </a:pPr>
                      <a:endParaRPr lang="en-US" sz="1600" dirty="0">
                        <a:solidFill>
                          <a:schemeClr val="tx1"/>
                        </a:solidFill>
                        <a:effectLst/>
                        <a:latin typeface="Calibri"/>
                        <a:ea typeface="Calibri"/>
                      </a:endParaRPr>
                    </a:p>
                  </a:txBody>
                  <a:tcPr marL="68580" marR="68580" marT="0" marB="0">
                    <a:solidFill>
                      <a:schemeClr val="accent6">
                        <a:lumMod val="20000"/>
                        <a:lumOff val="80000"/>
                      </a:schemeClr>
                    </a:solidFill>
                  </a:tcPr>
                </a:tc>
                <a:tc>
                  <a:txBody>
                    <a:bodyPr/>
                    <a:lstStyle/>
                    <a:p>
                      <a:pPr marL="0" marR="0" algn="ctr">
                        <a:spcBef>
                          <a:spcPts val="0"/>
                        </a:spcBef>
                        <a:spcAft>
                          <a:spcPts val="0"/>
                        </a:spcAft>
                      </a:pPr>
                      <a:r>
                        <a:rPr lang="en-US" sz="1600" b="1" dirty="0" smtClean="0">
                          <a:solidFill>
                            <a:schemeClr val="tx1"/>
                          </a:solidFill>
                          <a:effectLst/>
                          <a:latin typeface="Calibri"/>
                          <a:ea typeface="Calibri"/>
                        </a:rPr>
                        <a:t>110</a:t>
                      </a:r>
                      <a:endParaRPr lang="en-US" sz="1600" b="1" dirty="0">
                        <a:solidFill>
                          <a:schemeClr val="tx1"/>
                        </a:solidFill>
                        <a:effectLst/>
                        <a:latin typeface="Calibri"/>
                        <a:ea typeface="Calibri"/>
                      </a:endParaRPr>
                    </a:p>
                  </a:txBody>
                  <a:tcPr marL="68580" marR="68580" marT="0" marB="0">
                    <a:solidFill>
                      <a:schemeClr val="accent6">
                        <a:lumMod val="20000"/>
                        <a:lumOff val="80000"/>
                      </a:schemeClr>
                    </a:solidFill>
                  </a:tcPr>
                </a:tc>
                <a:tc>
                  <a:txBody>
                    <a:bodyPr/>
                    <a:lstStyle/>
                    <a:p>
                      <a:pPr marL="0" marR="0" algn="ctr">
                        <a:spcBef>
                          <a:spcPts val="0"/>
                        </a:spcBef>
                        <a:spcAft>
                          <a:spcPts val="0"/>
                        </a:spcAft>
                      </a:pPr>
                      <a:r>
                        <a:rPr lang="en-US" sz="1600" b="1" dirty="0" smtClean="0">
                          <a:solidFill>
                            <a:schemeClr val="tx1"/>
                          </a:solidFill>
                          <a:effectLst/>
                          <a:latin typeface="Calibri"/>
                          <a:ea typeface="Calibri"/>
                        </a:rPr>
                        <a:t>188</a:t>
                      </a:r>
                      <a:endParaRPr lang="en-US" sz="1600" b="1" dirty="0">
                        <a:solidFill>
                          <a:schemeClr val="tx1"/>
                        </a:solidFill>
                        <a:effectLst/>
                        <a:latin typeface="Calibri"/>
                        <a:ea typeface="Calibri"/>
                      </a:endParaRPr>
                    </a:p>
                  </a:txBody>
                  <a:tcPr marL="68580" marR="68580" marT="0" marB="0">
                    <a:solidFill>
                      <a:schemeClr val="accent6">
                        <a:lumMod val="20000"/>
                        <a:lumOff val="80000"/>
                      </a:schemeClr>
                    </a:solidFill>
                  </a:tcPr>
                </a:tc>
                <a:tc>
                  <a:txBody>
                    <a:bodyPr/>
                    <a:lstStyle/>
                    <a:p>
                      <a:pPr marL="0" marR="0" algn="ctr">
                        <a:spcBef>
                          <a:spcPts val="0"/>
                        </a:spcBef>
                        <a:spcAft>
                          <a:spcPts val="0"/>
                        </a:spcAft>
                      </a:pPr>
                      <a:r>
                        <a:rPr lang="en-US" sz="1600" b="1" dirty="0" smtClean="0">
                          <a:solidFill>
                            <a:schemeClr val="tx1"/>
                          </a:solidFill>
                          <a:effectLst/>
                          <a:latin typeface="Calibri"/>
                          <a:ea typeface="Calibri"/>
                        </a:rPr>
                        <a:t>416</a:t>
                      </a:r>
                      <a:endParaRPr lang="en-US" sz="1600" b="1" dirty="0">
                        <a:solidFill>
                          <a:schemeClr val="tx1"/>
                        </a:solidFill>
                        <a:effectLst/>
                        <a:latin typeface="Calibri"/>
                        <a:ea typeface="Calibri"/>
                      </a:endParaRPr>
                    </a:p>
                  </a:txBody>
                  <a:tcPr marL="68580" marR="68580" marT="0" marB="0">
                    <a:solidFill>
                      <a:schemeClr val="accent6">
                        <a:lumMod val="20000"/>
                        <a:lumOff val="80000"/>
                      </a:schemeClr>
                    </a:solidFill>
                  </a:tcPr>
                </a:tc>
                <a:tc>
                  <a:txBody>
                    <a:bodyPr/>
                    <a:lstStyle/>
                    <a:p>
                      <a:pPr marL="0" marR="0" algn="ctr">
                        <a:spcBef>
                          <a:spcPts val="0"/>
                        </a:spcBef>
                        <a:spcAft>
                          <a:spcPts val="0"/>
                        </a:spcAft>
                      </a:pPr>
                      <a:r>
                        <a:rPr lang="en-US" sz="1600" b="1" dirty="0" smtClean="0">
                          <a:solidFill>
                            <a:schemeClr val="tx1"/>
                          </a:solidFill>
                          <a:effectLst/>
                          <a:latin typeface="Calibri"/>
                          <a:ea typeface="Calibri"/>
                        </a:rPr>
                        <a:t>573</a:t>
                      </a:r>
                      <a:endParaRPr lang="en-US" sz="1600" b="1" dirty="0">
                        <a:solidFill>
                          <a:schemeClr val="tx1"/>
                        </a:solidFill>
                        <a:effectLst/>
                        <a:latin typeface="Calibri"/>
                        <a:ea typeface="Calibri"/>
                      </a:endParaRPr>
                    </a:p>
                  </a:txBody>
                  <a:tcPr marL="68580" marR="68580" marT="0" marB="0">
                    <a:solidFill>
                      <a:schemeClr val="accent6">
                        <a:lumMod val="20000"/>
                        <a:lumOff val="80000"/>
                      </a:schemeClr>
                    </a:solidFill>
                  </a:tcPr>
                </a:tc>
              </a:tr>
            </a:tbl>
          </a:graphicData>
        </a:graphic>
      </p:graphicFrame>
    </p:spTree>
    <p:extLst>
      <p:ext uri="{BB962C8B-B14F-4D97-AF65-F5344CB8AC3E}">
        <p14:creationId xmlns:p14="http://schemas.microsoft.com/office/powerpoint/2010/main" val="212016221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38200" y="457200"/>
            <a:ext cx="7620000" cy="944562"/>
          </a:xfrm>
        </p:spPr>
        <p:txBody>
          <a:bodyPr>
            <a:noAutofit/>
          </a:bodyPr>
          <a:lstStyle/>
          <a:p>
            <a:r>
              <a:rPr lang="en-US" sz="4000" dirty="0">
                <a:effectLst>
                  <a:outerShdw blurRad="38100" dist="38100" dir="2700000" algn="tl">
                    <a:srgbClr val="000000">
                      <a:alpha val="43137"/>
                    </a:srgbClr>
                  </a:outerShdw>
                </a:effectLst>
              </a:rPr>
              <a:t>Percentage of Students Enrolled in Developmental Education</a:t>
            </a:r>
          </a:p>
        </p:txBody>
      </p:sp>
      <p:sp>
        <p:nvSpPr>
          <p:cNvPr id="5" name="Content Placeholder 1"/>
          <p:cNvSpPr txBox="1">
            <a:spLocks/>
          </p:cNvSpPr>
          <p:nvPr/>
        </p:nvSpPr>
        <p:spPr>
          <a:xfrm>
            <a:off x="2590800" y="6096000"/>
            <a:ext cx="4027714" cy="304800"/>
          </a:xfrm>
          <a:prstGeom prst="rect">
            <a:avLst/>
          </a:prstGeom>
        </p:spPr>
        <p:txBody>
          <a:bodyPr vert="horz" lIns="91440" tIns="45720" rIns="91440" bIns="45720" rtlCol="0">
            <a:normAutofit fontScale="92500"/>
          </a:bodyPr>
          <a:lstStyle>
            <a:lvl1pPr marL="274320" indent="-228600" algn="l" defTabSz="914400" rtl="0" eaLnBrk="1" latinLnBrk="0" hangingPunct="1">
              <a:spcBef>
                <a:spcPct val="20000"/>
              </a:spcBef>
              <a:buClr>
                <a:schemeClr val="accent1"/>
              </a:buClr>
              <a:buFont typeface="Wingdings 2" pitchFamily="18" charset="2"/>
              <a:buChar char=""/>
              <a:defRPr sz="2000" kern="1200" spc="150" baseline="0">
                <a:solidFill>
                  <a:schemeClr val="tx2"/>
                </a:solidFill>
                <a:latin typeface="+mn-lt"/>
                <a:ea typeface="+mn-ea"/>
                <a:cs typeface="+mn-cs"/>
              </a:defRPr>
            </a:lvl1pPr>
            <a:lvl2pPr marL="548640" indent="-182880" algn="l" defTabSz="914400" rtl="0" eaLnBrk="1" latinLnBrk="0" hangingPunct="1">
              <a:spcBef>
                <a:spcPct val="20000"/>
              </a:spcBef>
              <a:buClr>
                <a:schemeClr val="accent2"/>
              </a:buClr>
              <a:buFont typeface="Wingdings" pitchFamily="2" charset="2"/>
              <a:buChar char="§"/>
              <a:defRPr sz="1800" kern="1200" spc="100" baseline="0">
                <a:solidFill>
                  <a:schemeClr val="tx2"/>
                </a:solidFill>
                <a:latin typeface="+mn-lt"/>
                <a:ea typeface="+mn-ea"/>
                <a:cs typeface="+mn-cs"/>
              </a:defRPr>
            </a:lvl2pPr>
            <a:lvl3pPr marL="822960" indent="-182880" algn="l" defTabSz="914400" rtl="0" eaLnBrk="1" latinLnBrk="0" hangingPunct="1">
              <a:spcBef>
                <a:spcPct val="20000"/>
              </a:spcBef>
              <a:buClr>
                <a:schemeClr val="accent3"/>
              </a:buClr>
              <a:buFont typeface="Wingdings" pitchFamily="2" charset="2"/>
              <a:buChar char="§"/>
              <a:defRPr sz="1600" kern="1200" spc="100" baseline="0">
                <a:solidFill>
                  <a:schemeClr val="tx2"/>
                </a:solidFill>
                <a:latin typeface="+mn-lt"/>
                <a:ea typeface="+mn-ea"/>
                <a:cs typeface="+mn-cs"/>
              </a:defRPr>
            </a:lvl3pPr>
            <a:lvl4pPr marL="1097280" indent="-182880" algn="l" defTabSz="914400" rtl="0" eaLnBrk="1" latinLnBrk="0" hangingPunct="1">
              <a:spcBef>
                <a:spcPct val="20000"/>
              </a:spcBef>
              <a:buClr>
                <a:schemeClr val="accent4"/>
              </a:buClr>
              <a:buFont typeface="Wingdings" pitchFamily="2" charset="2"/>
              <a:buChar char="§"/>
              <a:defRPr sz="1400" kern="1200">
                <a:solidFill>
                  <a:schemeClr val="tx2"/>
                </a:solidFill>
                <a:latin typeface="+mn-lt"/>
                <a:ea typeface="+mn-ea"/>
                <a:cs typeface="+mn-cs"/>
              </a:defRPr>
            </a:lvl4pPr>
            <a:lvl5pPr marL="1280160" indent="-182880" algn="l" defTabSz="914400" rtl="0" eaLnBrk="1" latinLnBrk="0" hangingPunct="1">
              <a:spcBef>
                <a:spcPct val="20000"/>
              </a:spcBef>
              <a:buClr>
                <a:schemeClr val="accent6"/>
              </a:buClr>
              <a:buFont typeface="Wingdings" pitchFamily="2" charset="2"/>
              <a:buChar char="§"/>
              <a:defRPr sz="1300" kern="1200" spc="100" baseline="0">
                <a:solidFill>
                  <a:schemeClr val="tx2"/>
                </a:solidFill>
                <a:latin typeface="+mn-lt"/>
                <a:ea typeface="+mn-ea"/>
                <a:cs typeface="+mn-cs"/>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a:lstStyle>
          <a:p>
            <a:pPr marL="45720" indent="0" algn="ctr">
              <a:buNone/>
            </a:pPr>
            <a:r>
              <a:rPr lang="en-US" sz="1200" dirty="0" smtClean="0">
                <a:solidFill>
                  <a:schemeClr val="tx1"/>
                </a:solidFill>
              </a:rPr>
              <a:t>Source:  South Texas College’s Institutional Data</a:t>
            </a:r>
            <a:endParaRPr lang="en-US" sz="1200" dirty="0">
              <a:solidFill>
                <a:schemeClr val="tx1"/>
              </a:solidFill>
            </a:endParaRPr>
          </a:p>
        </p:txBody>
      </p:sp>
      <p:sp>
        <p:nvSpPr>
          <p:cNvPr id="7" name="Content Placeholder 1"/>
          <p:cNvSpPr txBox="1">
            <a:spLocks/>
          </p:cNvSpPr>
          <p:nvPr/>
        </p:nvSpPr>
        <p:spPr>
          <a:xfrm>
            <a:off x="1219199" y="5486400"/>
            <a:ext cx="7239001" cy="762000"/>
          </a:xfrm>
          <a:prstGeom prst="rect">
            <a:avLst/>
          </a:prstGeom>
        </p:spPr>
        <p:txBody>
          <a:bodyPr vert="horz" lIns="91440" tIns="45720" rIns="91440" bIns="45720" rtlCol="0">
            <a:normAutofit/>
          </a:bodyPr>
          <a:lstStyle>
            <a:lvl1pPr marL="274320" indent="-228600" algn="l" defTabSz="914400" rtl="0" eaLnBrk="1" latinLnBrk="0" hangingPunct="1">
              <a:spcBef>
                <a:spcPct val="20000"/>
              </a:spcBef>
              <a:buClr>
                <a:schemeClr val="accent1"/>
              </a:buClr>
              <a:buFont typeface="Wingdings 2" pitchFamily="18" charset="2"/>
              <a:buChar char=""/>
              <a:defRPr sz="2000" kern="1200" spc="150" baseline="0">
                <a:solidFill>
                  <a:schemeClr val="tx2"/>
                </a:solidFill>
                <a:latin typeface="+mn-lt"/>
                <a:ea typeface="+mn-ea"/>
                <a:cs typeface="+mn-cs"/>
              </a:defRPr>
            </a:lvl1pPr>
            <a:lvl2pPr marL="548640" indent="-182880" algn="l" defTabSz="914400" rtl="0" eaLnBrk="1" latinLnBrk="0" hangingPunct="1">
              <a:spcBef>
                <a:spcPct val="20000"/>
              </a:spcBef>
              <a:buClr>
                <a:schemeClr val="accent2"/>
              </a:buClr>
              <a:buFont typeface="Wingdings" pitchFamily="2" charset="2"/>
              <a:buChar char="§"/>
              <a:defRPr sz="1800" kern="1200" spc="100" baseline="0">
                <a:solidFill>
                  <a:schemeClr val="tx2"/>
                </a:solidFill>
                <a:latin typeface="+mn-lt"/>
                <a:ea typeface="+mn-ea"/>
                <a:cs typeface="+mn-cs"/>
              </a:defRPr>
            </a:lvl2pPr>
            <a:lvl3pPr marL="822960" indent="-182880" algn="l" defTabSz="914400" rtl="0" eaLnBrk="1" latinLnBrk="0" hangingPunct="1">
              <a:spcBef>
                <a:spcPct val="20000"/>
              </a:spcBef>
              <a:buClr>
                <a:schemeClr val="accent3"/>
              </a:buClr>
              <a:buFont typeface="Wingdings" pitchFamily="2" charset="2"/>
              <a:buChar char="§"/>
              <a:defRPr sz="1600" kern="1200" spc="100" baseline="0">
                <a:solidFill>
                  <a:schemeClr val="tx2"/>
                </a:solidFill>
                <a:latin typeface="+mn-lt"/>
                <a:ea typeface="+mn-ea"/>
                <a:cs typeface="+mn-cs"/>
              </a:defRPr>
            </a:lvl3pPr>
            <a:lvl4pPr marL="1097280" indent="-182880" algn="l" defTabSz="914400" rtl="0" eaLnBrk="1" latinLnBrk="0" hangingPunct="1">
              <a:spcBef>
                <a:spcPct val="20000"/>
              </a:spcBef>
              <a:buClr>
                <a:schemeClr val="accent4"/>
              </a:buClr>
              <a:buFont typeface="Wingdings" pitchFamily="2" charset="2"/>
              <a:buChar char="§"/>
              <a:defRPr sz="1400" kern="1200">
                <a:solidFill>
                  <a:schemeClr val="tx2"/>
                </a:solidFill>
                <a:latin typeface="+mn-lt"/>
                <a:ea typeface="+mn-ea"/>
                <a:cs typeface="+mn-cs"/>
              </a:defRPr>
            </a:lvl4pPr>
            <a:lvl5pPr marL="1280160" indent="-182880" algn="l" defTabSz="914400" rtl="0" eaLnBrk="1" latinLnBrk="0" hangingPunct="1">
              <a:spcBef>
                <a:spcPct val="20000"/>
              </a:spcBef>
              <a:buClr>
                <a:schemeClr val="accent6"/>
              </a:buClr>
              <a:buFont typeface="Wingdings" pitchFamily="2" charset="2"/>
              <a:buChar char="§"/>
              <a:defRPr sz="1300" kern="1200" spc="100" baseline="0">
                <a:solidFill>
                  <a:schemeClr val="tx2"/>
                </a:solidFill>
                <a:latin typeface="+mn-lt"/>
                <a:ea typeface="+mn-ea"/>
                <a:cs typeface="+mn-cs"/>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a:lstStyle>
          <a:p>
            <a:pPr marL="45720" indent="0" algn="ctr">
              <a:buNone/>
            </a:pPr>
            <a:r>
              <a:rPr lang="en-US" sz="1500" b="1" dirty="0" smtClean="0">
                <a:solidFill>
                  <a:schemeClr val="tx1"/>
                </a:solidFill>
                <a:latin typeface="Times New Roman" pitchFamily="18" charset="0"/>
                <a:cs typeface="Times New Roman" pitchFamily="18" charset="0"/>
              </a:rPr>
              <a:t>58% Decrease in Percentage of Developmental Enrollment</a:t>
            </a:r>
          </a:p>
          <a:p>
            <a:pPr marL="45720" indent="0" algn="ctr">
              <a:buNone/>
            </a:pPr>
            <a:r>
              <a:rPr lang="en-US" sz="1500" b="1" dirty="0" smtClean="0">
                <a:solidFill>
                  <a:schemeClr val="tx1"/>
                </a:solidFill>
                <a:latin typeface="Times New Roman" pitchFamily="18" charset="0"/>
                <a:cs typeface="Times New Roman" pitchFamily="18" charset="0"/>
              </a:rPr>
              <a:t>During the Same </a:t>
            </a:r>
            <a:r>
              <a:rPr lang="en-US" sz="1500" b="1" dirty="0">
                <a:solidFill>
                  <a:schemeClr val="tx1"/>
                </a:solidFill>
                <a:latin typeface="Times New Roman" pitchFamily="18" charset="0"/>
                <a:cs typeface="Times New Roman" pitchFamily="18" charset="0"/>
              </a:rPr>
              <a:t>P</a:t>
            </a:r>
            <a:r>
              <a:rPr lang="en-US" sz="1500" b="1" dirty="0" smtClean="0">
                <a:solidFill>
                  <a:schemeClr val="tx1"/>
                </a:solidFill>
                <a:latin typeface="Times New Roman" pitchFamily="18" charset="0"/>
                <a:cs typeface="Times New Roman" pitchFamily="18" charset="0"/>
              </a:rPr>
              <a:t>eriod, Total </a:t>
            </a:r>
            <a:r>
              <a:rPr lang="en-US" sz="1500" b="1" dirty="0">
                <a:solidFill>
                  <a:schemeClr val="tx1"/>
                </a:solidFill>
                <a:latin typeface="Times New Roman" pitchFamily="18" charset="0"/>
                <a:cs typeface="Times New Roman" pitchFamily="18" charset="0"/>
              </a:rPr>
              <a:t>E</a:t>
            </a:r>
            <a:r>
              <a:rPr lang="en-US" sz="1500" b="1" dirty="0" smtClean="0">
                <a:solidFill>
                  <a:schemeClr val="tx1"/>
                </a:solidFill>
                <a:latin typeface="Times New Roman" pitchFamily="18" charset="0"/>
                <a:cs typeface="Times New Roman" pitchFamily="18" charset="0"/>
              </a:rPr>
              <a:t>nrollment </a:t>
            </a:r>
            <a:r>
              <a:rPr lang="en-US" sz="1500" b="1" dirty="0">
                <a:solidFill>
                  <a:schemeClr val="tx1"/>
                </a:solidFill>
                <a:latin typeface="Times New Roman" pitchFamily="18" charset="0"/>
                <a:cs typeface="Times New Roman" pitchFamily="18" charset="0"/>
              </a:rPr>
              <a:t>I</a:t>
            </a:r>
            <a:r>
              <a:rPr lang="en-US" sz="1500" b="1" dirty="0" smtClean="0">
                <a:solidFill>
                  <a:schemeClr val="tx1"/>
                </a:solidFill>
                <a:latin typeface="Times New Roman" pitchFamily="18" charset="0"/>
                <a:cs typeface="Times New Roman" pitchFamily="18" charset="0"/>
              </a:rPr>
              <a:t>ncreased by 81%.</a:t>
            </a:r>
            <a:endParaRPr lang="en-US" sz="1500" b="1" dirty="0">
              <a:solidFill>
                <a:schemeClr val="tx1"/>
              </a:solidFill>
              <a:latin typeface="Times New Roman" pitchFamily="18" charset="0"/>
              <a:cs typeface="Times New Roman" pitchFamily="18" charset="0"/>
            </a:endParaRPr>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28799" y="1640343"/>
            <a:ext cx="6144901" cy="37698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0147852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effectLst>
                  <a:outerShdw blurRad="38100" dist="38100" dir="2700000" algn="tl">
                    <a:srgbClr val="000000">
                      <a:alpha val="43137"/>
                    </a:srgbClr>
                  </a:outerShdw>
                </a:effectLst>
              </a:rPr>
              <a:t>Overcoming </a:t>
            </a:r>
            <a:r>
              <a:rPr lang="en-US" sz="4000" dirty="0" smtClean="0">
                <a:effectLst>
                  <a:outerShdw blurRad="38100" dist="38100" dir="2700000" algn="tl">
                    <a:srgbClr val="000000">
                      <a:alpha val="43137"/>
                    </a:srgbClr>
                  </a:outerShdw>
                </a:effectLst>
              </a:rPr>
              <a:t>Challenges</a:t>
            </a:r>
            <a:endParaRPr lang="en-US" sz="4000"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2514600" y="1905000"/>
            <a:ext cx="5715000" cy="3505200"/>
          </a:xfrm>
        </p:spPr>
        <p:txBody>
          <a:bodyPr>
            <a:normAutofit fontScale="92500" lnSpcReduction="20000"/>
          </a:bodyPr>
          <a:lstStyle/>
          <a:p>
            <a:pPr>
              <a:buFont typeface="Wingdings" pitchFamily="2" charset="2"/>
              <a:buChar char="§"/>
            </a:pPr>
            <a:r>
              <a:rPr lang="en-US" sz="2700" dirty="0">
                <a:latin typeface="Times New Roman" pitchFamily="18" charset="0"/>
                <a:cs typeface="Times New Roman" pitchFamily="18" charset="0"/>
              </a:rPr>
              <a:t>Enrollment vs. Student Success</a:t>
            </a:r>
          </a:p>
          <a:p>
            <a:pPr>
              <a:buFont typeface="Wingdings" pitchFamily="2" charset="2"/>
              <a:buChar char="§"/>
            </a:pPr>
            <a:r>
              <a:rPr lang="en-US" sz="2700" dirty="0">
                <a:latin typeface="Times New Roman" pitchFamily="18" charset="0"/>
                <a:cs typeface="Times New Roman" pitchFamily="18" charset="0"/>
              </a:rPr>
              <a:t>Dual Enrollment Manual</a:t>
            </a:r>
          </a:p>
          <a:p>
            <a:pPr>
              <a:buFont typeface="Wingdings" pitchFamily="2" charset="2"/>
              <a:buChar char="§"/>
            </a:pPr>
            <a:r>
              <a:rPr lang="en-US" sz="2700" dirty="0">
                <a:latin typeface="Times New Roman" pitchFamily="18" charset="0"/>
                <a:cs typeface="Times New Roman" pitchFamily="18" charset="0"/>
              </a:rPr>
              <a:t>Build the Program</a:t>
            </a:r>
          </a:p>
          <a:p>
            <a:pPr>
              <a:buFont typeface="Wingdings" pitchFamily="2" charset="2"/>
              <a:buChar char="§"/>
            </a:pPr>
            <a:r>
              <a:rPr lang="en-US" sz="2700" dirty="0">
                <a:latin typeface="Times New Roman" pitchFamily="18" charset="0"/>
                <a:cs typeface="Times New Roman" pitchFamily="18" charset="0"/>
              </a:rPr>
              <a:t>College-Wide Program</a:t>
            </a:r>
          </a:p>
          <a:p>
            <a:pPr>
              <a:buFont typeface="Wingdings" pitchFamily="2" charset="2"/>
              <a:buChar char="§"/>
            </a:pPr>
            <a:r>
              <a:rPr lang="en-US" sz="2700" dirty="0">
                <a:latin typeface="Times New Roman" pitchFamily="18" charset="0"/>
                <a:cs typeface="Times New Roman" pitchFamily="18" charset="0"/>
              </a:rPr>
              <a:t>Communication</a:t>
            </a:r>
          </a:p>
          <a:p>
            <a:pPr lvl="1">
              <a:buFont typeface="Wingdings" pitchFamily="2" charset="2"/>
              <a:buChar char="§"/>
            </a:pPr>
            <a:r>
              <a:rPr lang="en-US" sz="2400" dirty="0" smtClean="0">
                <a:latin typeface="Times New Roman" pitchFamily="18" charset="0"/>
                <a:cs typeface="Times New Roman" pitchFamily="18" charset="0"/>
              </a:rPr>
              <a:t>Faculty</a:t>
            </a:r>
          </a:p>
          <a:p>
            <a:pPr lvl="1">
              <a:buFont typeface="Wingdings" pitchFamily="2" charset="2"/>
              <a:buChar char="§"/>
            </a:pPr>
            <a:r>
              <a:rPr lang="en-US" sz="2400" dirty="0" smtClean="0">
                <a:latin typeface="Times New Roman" pitchFamily="18" charset="0"/>
                <a:cs typeface="Times New Roman" pitchFamily="18" charset="0"/>
              </a:rPr>
              <a:t>Students</a:t>
            </a:r>
          </a:p>
          <a:p>
            <a:pPr lvl="1">
              <a:buFont typeface="Wingdings" pitchFamily="2" charset="2"/>
              <a:buChar char="§"/>
            </a:pPr>
            <a:r>
              <a:rPr lang="en-US" sz="2400" dirty="0" smtClean="0">
                <a:latin typeface="Times New Roman" pitchFamily="18" charset="0"/>
                <a:cs typeface="Times New Roman" pitchFamily="18" charset="0"/>
              </a:rPr>
              <a:t>Partner Schools</a:t>
            </a:r>
            <a:endParaRPr lang="en-US" sz="2400" dirty="0">
              <a:latin typeface="Times New Roman" pitchFamily="18" charset="0"/>
              <a:cs typeface="Times New Roman" pitchFamily="18" charset="0"/>
            </a:endParaRPr>
          </a:p>
          <a:p>
            <a:pPr>
              <a:buFont typeface="Wingdings" pitchFamily="2" charset="2"/>
              <a:buChar char="§"/>
            </a:pPr>
            <a:r>
              <a:rPr lang="en-US" sz="2700" dirty="0">
                <a:latin typeface="Times New Roman" pitchFamily="18" charset="0"/>
                <a:cs typeface="Times New Roman" pitchFamily="18" charset="0"/>
              </a:rPr>
              <a:t>Mandatory Orientation</a:t>
            </a:r>
          </a:p>
        </p:txBody>
      </p:sp>
    </p:spTree>
    <p:extLst>
      <p:ext uri="{BB962C8B-B14F-4D97-AF65-F5344CB8AC3E}">
        <p14:creationId xmlns:p14="http://schemas.microsoft.com/office/powerpoint/2010/main" val="219021715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p:cNvPicPr>
            <a:picLocks noChangeAspect="1" noChangeArrowheads="1"/>
          </p:cNvPicPr>
          <p:nvPr/>
        </p:nvPicPr>
        <p:blipFill rotWithShape="1">
          <a:blip r:embed="rId2">
            <a:extLst>
              <a:ext uri="{28A0092B-C50C-407E-A947-70E740481C1C}">
                <a14:useLocalDpi xmlns:a14="http://schemas.microsoft.com/office/drawing/2010/main" val="0"/>
              </a:ext>
            </a:extLst>
          </a:blip>
          <a:srcRect l="8992" t="16173" r="61813" b="26107"/>
          <a:stretch/>
        </p:blipFill>
        <p:spPr bwMode="auto">
          <a:xfrm>
            <a:off x="838200" y="685800"/>
            <a:ext cx="7800753" cy="45527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4"/>
          <p:cNvPicPr>
            <a:picLocks noChangeAspect="1" noChangeArrowheads="1"/>
          </p:cNvPicPr>
          <p:nvPr/>
        </p:nvPicPr>
        <p:blipFill rotWithShape="1">
          <a:blip r:embed="rId2">
            <a:extLst>
              <a:ext uri="{28A0092B-C50C-407E-A947-70E740481C1C}">
                <a14:useLocalDpi xmlns:a14="http://schemas.microsoft.com/office/drawing/2010/main" val="0"/>
              </a:ext>
            </a:extLst>
          </a:blip>
          <a:srcRect l="8276" t="74267" r="73737" b="15196"/>
          <a:stretch/>
        </p:blipFill>
        <p:spPr bwMode="auto">
          <a:xfrm>
            <a:off x="2391879" y="5254489"/>
            <a:ext cx="4918005" cy="8765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9335420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Title 1"/>
          <p:cNvSpPr>
            <a:spLocks noGrp="1"/>
          </p:cNvSpPr>
          <p:nvPr>
            <p:ph type="ctrTitle"/>
          </p:nvPr>
        </p:nvSpPr>
        <p:spPr>
          <a:xfrm>
            <a:off x="762000" y="2362200"/>
            <a:ext cx="7772400" cy="1470025"/>
          </a:xfrm>
        </p:spPr>
        <p:txBody>
          <a:bodyPr>
            <a:normAutofit/>
          </a:bodyPr>
          <a:lstStyle/>
          <a:p>
            <a:r>
              <a:rPr lang="en-US" altLang="en-US" sz="4000" dirty="0">
                <a:effectLst>
                  <a:outerShdw blurRad="38100" dist="38100" dir="2700000" algn="tl">
                    <a:srgbClr val="000000">
                      <a:alpha val="43137"/>
                    </a:srgbClr>
                  </a:outerShdw>
                </a:effectLst>
              </a:rPr>
              <a:t>Questions/Discussion/Idea Sharing</a:t>
            </a:r>
          </a:p>
        </p:txBody>
      </p:sp>
    </p:spTree>
    <p:extLst>
      <p:ext uri="{BB962C8B-B14F-4D97-AF65-F5344CB8AC3E}">
        <p14:creationId xmlns:p14="http://schemas.microsoft.com/office/powerpoint/2010/main" val="113811302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1447800"/>
            <a:ext cx="8229600" cy="2929307"/>
          </a:xfrm>
        </p:spPr>
        <p:txBody>
          <a:bodyPr>
            <a:noAutofit/>
          </a:bodyPr>
          <a:lstStyle/>
          <a:p>
            <a:pPr>
              <a:buFont typeface="Wingdings" pitchFamily="2" charset="2"/>
              <a:buChar char="§"/>
            </a:pPr>
            <a:r>
              <a:rPr lang="en-US" sz="2500" dirty="0">
                <a:latin typeface="Times New Roman" pitchFamily="18" charset="0"/>
                <a:cs typeface="Times New Roman" pitchFamily="18" charset="0"/>
              </a:rPr>
              <a:t>Average Class Enrollment: 21 students</a:t>
            </a:r>
          </a:p>
          <a:p>
            <a:pPr>
              <a:buFont typeface="Wingdings" pitchFamily="2" charset="2"/>
              <a:buChar char="§"/>
            </a:pPr>
            <a:r>
              <a:rPr lang="en-US" sz="2500" dirty="0">
                <a:latin typeface="Times New Roman" pitchFamily="18" charset="0"/>
                <a:cs typeface="Times New Roman" pitchFamily="18" charset="0"/>
              </a:rPr>
              <a:t>Fall Enrollment: 31,232</a:t>
            </a:r>
          </a:p>
          <a:p>
            <a:pPr>
              <a:buFont typeface="Wingdings" pitchFamily="2" charset="2"/>
              <a:buChar char="§"/>
            </a:pPr>
            <a:r>
              <a:rPr lang="en-US" sz="2500" dirty="0">
                <a:latin typeface="Times New Roman" pitchFamily="18" charset="0"/>
                <a:cs typeface="Times New Roman" pitchFamily="18" charset="0"/>
              </a:rPr>
              <a:t>Spring Enrollment: 29,617</a:t>
            </a:r>
          </a:p>
          <a:p>
            <a:pPr>
              <a:buFont typeface="Wingdings" pitchFamily="2" charset="2"/>
              <a:buChar char="§"/>
            </a:pPr>
            <a:r>
              <a:rPr lang="en-US" sz="2500" dirty="0">
                <a:latin typeface="Times New Roman" pitchFamily="18" charset="0"/>
                <a:cs typeface="Times New Roman" pitchFamily="18" charset="0"/>
              </a:rPr>
              <a:t>Over 90 Degree &amp; Certificate Options</a:t>
            </a:r>
          </a:p>
          <a:p>
            <a:pPr>
              <a:buFont typeface="Wingdings" pitchFamily="2" charset="2"/>
              <a:buChar char="§"/>
            </a:pPr>
            <a:r>
              <a:rPr lang="en-US" sz="2500" dirty="0">
                <a:latin typeface="Times New Roman" pitchFamily="18" charset="0"/>
                <a:cs typeface="Times New Roman" pitchFamily="18" charset="0"/>
              </a:rPr>
              <a:t>4 Bachelors Degrees</a:t>
            </a:r>
          </a:p>
          <a:p>
            <a:pPr>
              <a:buFont typeface="Wingdings" pitchFamily="2" charset="2"/>
              <a:buChar char="§"/>
            </a:pPr>
            <a:r>
              <a:rPr lang="en-US" sz="2500" dirty="0">
                <a:latin typeface="Times New Roman" pitchFamily="18" charset="0"/>
                <a:cs typeface="Times New Roman" pitchFamily="18" charset="0"/>
              </a:rPr>
              <a:t>Largest Institution of Higher Learning South of San Antonio</a:t>
            </a:r>
          </a:p>
        </p:txBody>
      </p:sp>
      <p:sp>
        <p:nvSpPr>
          <p:cNvPr id="2" name="Title 1"/>
          <p:cNvSpPr>
            <a:spLocks noGrp="1"/>
          </p:cNvSpPr>
          <p:nvPr>
            <p:ph type="title"/>
          </p:nvPr>
        </p:nvSpPr>
        <p:spPr/>
        <p:txBody>
          <a:bodyPr>
            <a:normAutofit/>
          </a:bodyPr>
          <a:lstStyle/>
          <a:p>
            <a:r>
              <a:rPr lang="en-US" sz="4000" dirty="0">
                <a:effectLst>
                  <a:outerShdw blurRad="38100" dist="38100" dir="2700000" algn="tl">
                    <a:srgbClr val="000000">
                      <a:alpha val="43137"/>
                    </a:srgbClr>
                  </a:outerShdw>
                </a:effectLst>
              </a:rPr>
              <a:t>South Texas College</a:t>
            </a: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95123" y="4343400"/>
            <a:ext cx="3751751" cy="1600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6030619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Dual Enrollment</a:t>
            </a:r>
            <a:endParaRPr lang="en-US" dirty="0"/>
          </a:p>
        </p:txBody>
      </p:sp>
      <p:graphicFrame>
        <p:nvGraphicFramePr>
          <p:cNvPr id="5" name="Diagram 4"/>
          <p:cNvGraphicFramePr/>
          <p:nvPr>
            <p:extLst>
              <p:ext uri="{D42A27DB-BD31-4B8C-83A1-F6EECF244321}">
                <p14:modId xmlns:p14="http://schemas.microsoft.com/office/powerpoint/2010/main" val="1884936290"/>
              </p:ext>
            </p:extLst>
          </p:nvPr>
        </p:nvGraphicFramePr>
        <p:xfrm>
          <a:off x="1524000" y="1524000"/>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6" name="Picture 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755231" y="3341304"/>
            <a:ext cx="1481137" cy="622580"/>
          </a:xfrm>
          <a:prstGeom prst="rect">
            <a:avLst/>
          </a:prstGeom>
        </p:spPr>
      </p:pic>
    </p:spTree>
    <p:extLst>
      <p:ext uri="{BB962C8B-B14F-4D97-AF65-F5344CB8AC3E}">
        <p14:creationId xmlns:p14="http://schemas.microsoft.com/office/powerpoint/2010/main" val="394036816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txBox="1">
            <a:spLocks/>
          </p:cNvSpPr>
          <p:nvPr/>
        </p:nvSpPr>
        <p:spPr bwMode="auto">
          <a:xfrm>
            <a:off x="-14177" y="381000"/>
            <a:ext cx="91440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lang="en-US" sz="4000" b="1" dirty="0">
                <a:effectLst>
                  <a:outerShdw blurRad="38100" dist="38100" dir="2700000" algn="tl">
                    <a:srgbClr val="000000">
                      <a:alpha val="43137"/>
                    </a:srgbClr>
                  </a:outerShdw>
                </a:effectLst>
                <a:latin typeface="Times New Roman" pitchFamily="18" charset="0"/>
                <a:ea typeface="+mj-ea"/>
                <a:cs typeface="Times New Roman" pitchFamily="18" charset="0"/>
              </a:rPr>
              <a:t>Student Services and Enrollment Management</a:t>
            </a:r>
          </a:p>
        </p:txBody>
      </p:sp>
      <p:sp>
        <p:nvSpPr>
          <p:cNvPr id="6" name="Rectangle 4"/>
          <p:cNvSpPr txBox="1">
            <a:spLocks noChangeArrowheads="1"/>
          </p:cNvSpPr>
          <p:nvPr/>
        </p:nvSpPr>
        <p:spPr>
          <a:xfrm>
            <a:off x="618460" y="1828800"/>
            <a:ext cx="7687340" cy="4038600"/>
          </a:xfrm>
          <a:prstGeom prst="rect">
            <a:avLst/>
          </a:prstGeom>
        </p:spPr>
        <p:txBody>
          <a:bodyPr vert="horz" lIns="91440" tIns="45720" rIns="91440" bIns="45720" rtlCol="0">
            <a:normAutofit fontScale="625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90000"/>
              </a:lnSpc>
              <a:buFont typeface="Wingdings" pitchFamily="2" charset="2"/>
              <a:buChar char="§"/>
              <a:defRPr/>
            </a:pPr>
            <a:r>
              <a:rPr lang="en-US" sz="4000" dirty="0">
                <a:latin typeface="Times New Roman" pitchFamily="18" charset="0"/>
                <a:cs typeface="Times New Roman" pitchFamily="18" charset="0"/>
              </a:rPr>
              <a:t>Outreach Department</a:t>
            </a:r>
          </a:p>
          <a:p>
            <a:pPr lvl="1">
              <a:lnSpc>
                <a:spcPct val="90000"/>
              </a:lnSpc>
              <a:buFont typeface="Wingdings" pitchFamily="2" charset="2"/>
              <a:buChar char="§"/>
              <a:defRPr/>
            </a:pPr>
            <a:r>
              <a:rPr lang="en-US" sz="3500" dirty="0" smtClean="0">
                <a:latin typeface="Times New Roman" pitchFamily="18" charset="0"/>
                <a:cs typeface="Times New Roman" pitchFamily="18" charset="0"/>
              </a:rPr>
              <a:t>Director of College Connections and Admissions</a:t>
            </a:r>
          </a:p>
          <a:p>
            <a:pPr lvl="1">
              <a:lnSpc>
                <a:spcPct val="90000"/>
              </a:lnSpc>
              <a:buFont typeface="Wingdings" pitchFamily="2" charset="2"/>
              <a:buChar char="§"/>
              <a:defRPr/>
            </a:pPr>
            <a:r>
              <a:rPr lang="en-US" sz="3500" dirty="0" smtClean="0">
                <a:latin typeface="Times New Roman" pitchFamily="18" charset="0"/>
                <a:cs typeface="Times New Roman" pitchFamily="18" charset="0"/>
              </a:rPr>
              <a:t>Coordinator </a:t>
            </a:r>
            <a:r>
              <a:rPr lang="en-US" sz="3500" dirty="0">
                <a:latin typeface="Times New Roman" pitchFamily="18" charset="0"/>
                <a:cs typeface="Times New Roman" pitchFamily="18" charset="0"/>
              </a:rPr>
              <a:t>of Dual Enrollment</a:t>
            </a:r>
          </a:p>
          <a:p>
            <a:pPr lvl="1">
              <a:lnSpc>
                <a:spcPct val="90000"/>
              </a:lnSpc>
              <a:buFont typeface="Wingdings" pitchFamily="2" charset="2"/>
              <a:buChar char="§"/>
              <a:defRPr/>
            </a:pPr>
            <a:r>
              <a:rPr lang="en-US" sz="3500" dirty="0">
                <a:latin typeface="Times New Roman" pitchFamily="18" charset="0"/>
                <a:cs typeface="Times New Roman" pitchFamily="18" charset="0"/>
              </a:rPr>
              <a:t>8 Dual2Degree Specialists</a:t>
            </a:r>
          </a:p>
          <a:p>
            <a:pPr lvl="1">
              <a:lnSpc>
                <a:spcPct val="90000"/>
              </a:lnSpc>
              <a:buFont typeface="Wingdings" pitchFamily="2" charset="2"/>
              <a:buChar char="§"/>
              <a:defRPr/>
            </a:pPr>
            <a:r>
              <a:rPr lang="en-US" sz="3500" dirty="0">
                <a:latin typeface="Times New Roman" pitchFamily="18" charset="0"/>
                <a:cs typeface="Times New Roman" pitchFamily="18" charset="0"/>
              </a:rPr>
              <a:t>2 Dual2Degree Records and Registration </a:t>
            </a:r>
            <a:r>
              <a:rPr lang="en-US" sz="3500" dirty="0" smtClean="0">
                <a:latin typeface="Times New Roman" pitchFamily="18" charset="0"/>
                <a:cs typeface="Times New Roman" pitchFamily="18" charset="0"/>
              </a:rPr>
              <a:t>Specialists</a:t>
            </a:r>
          </a:p>
          <a:p>
            <a:pPr>
              <a:lnSpc>
                <a:spcPct val="90000"/>
              </a:lnSpc>
              <a:buFont typeface="Wingdings" pitchFamily="2" charset="2"/>
              <a:buChar char="§"/>
              <a:defRPr/>
            </a:pPr>
            <a:r>
              <a:rPr lang="en-US" sz="4000" dirty="0">
                <a:latin typeface="Times New Roman" pitchFamily="18" charset="0"/>
                <a:cs typeface="Times New Roman" pitchFamily="18" charset="0"/>
              </a:rPr>
              <a:t>College Connections</a:t>
            </a:r>
          </a:p>
          <a:p>
            <a:pPr lvl="1">
              <a:lnSpc>
                <a:spcPct val="90000"/>
              </a:lnSpc>
              <a:buFont typeface="Wingdings" pitchFamily="2" charset="2"/>
              <a:buChar char="§"/>
              <a:defRPr/>
            </a:pPr>
            <a:r>
              <a:rPr lang="en-US" sz="3500" dirty="0" smtClean="0">
                <a:latin typeface="Times New Roman" pitchFamily="18" charset="0"/>
                <a:cs typeface="Times New Roman" pitchFamily="18" charset="0"/>
              </a:rPr>
              <a:t>Director of College Connections and Admissions</a:t>
            </a:r>
          </a:p>
          <a:p>
            <a:pPr lvl="1">
              <a:lnSpc>
                <a:spcPct val="90000"/>
              </a:lnSpc>
              <a:buFont typeface="Wingdings" pitchFamily="2" charset="2"/>
              <a:buChar char="§"/>
              <a:defRPr/>
            </a:pPr>
            <a:r>
              <a:rPr lang="en-US" sz="3500" dirty="0" smtClean="0">
                <a:latin typeface="Times New Roman" pitchFamily="18" charset="0"/>
                <a:cs typeface="Times New Roman" pitchFamily="18" charset="0"/>
              </a:rPr>
              <a:t>Coordinator of College Connections and Admissions</a:t>
            </a:r>
          </a:p>
          <a:p>
            <a:pPr lvl="1">
              <a:lnSpc>
                <a:spcPct val="90000"/>
              </a:lnSpc>
              <a:buFont typeface="Wingdings" pitchFamily="2" charset="2"/>
              <a:buChar char="§"/>
              <a:defRPr/>
            </a:pPr>
            <a:r>
              <a:rPr lang="en-US" sz="3500" dirty="0" smtClean="0">
                <a:latin typeface="Times New Roman" pitchFamily="18" charset="0"/>
                <a:cs typeface="Times New Roman" pitchFamily="18" charset="0"/>
              </a:rPr>
              <a:t>3 Student Services Specialists</a:t>
            </a:r>
          </a:p>
          <a:p>
            <a:pPr lvl="1">
              <a:lnSpc>
                <a:spcPct val="90000"/>
              </a:lnSpc>
              <a:buFont typeface="Wingdings" pitchFamily="2" charset="2"/>
              <a:buChar char="§"/>
              <a:defRPr/>
            </a:pPr>
            <a:r>
              <a:rPr lang="en-US" sz="3500" dirty="0" smtClean="0">
                <a:latin typeface="Times New Roman" pitchFamily="18" charset="0"/>
                <a:cs typeface="Times New Roman" pitchFamily="18" charset="0"/>
              </a:rPr>
              <a:t>4 College Connections Specialists</a:t>
            </a:r>
          </a:p>
          <a:p>
            <a:pPr lvl="1">
              <a:lnSpc>
                <a:spcPct val="90000"/>
              </a:lnSpc>
              <a:buFont typeface="Wingdings" pitchFamily="2" charset="2"/>
              <a:buChar char="§"/>
              <a:defRPr/>
            </a:pPr>
            <a:r>
              <a:rPr lang="en-US" sz="3500" dirty="0" smtClean="0">
                <a:latin typeface="Times New Roman" pitchFamily="18" charset="0"/>
                <a:cs typeface="Times New Roman" pitchFamily="18" charset="0"/>
              </a:rPr>
              <a:t>6 Student Services Assistants</a:t>
            </a:r>
          </a:p>
          <a:p>
            <a:pPr lvl="1">
              <a:lnSpc>
                <a:spcPct val="90000"/>
              </a:lnSpc>
              <a:buFont typeface="Wingdings" pitchFamily="2" charset="2"/>
              <a:buChar char="§"/>
              <a:defRPr/>
            </a:pPr>
            <a:r>
              <a:rPr lang="en-US" sz="3500" dirty="0" smtClean="0">
                <a:latin typeface="Times New Roman" pitchFamily="18" charset="0"/>
                <a:cs typeface="Times New Roman" pitchFamily="18" charset="0"/>
              </a:rPr>
              <a:t>9 Admissions Representatives</a:t>
            </a:r>
          </a:p>
        </p:txBody>
      </p:sp>
    </p:spTree>
    <p:extLst>
      <p:ext uri="{BB962C8B-B14F-4D97-AF65-F5344CB8AC3E}">
        <p14:creationId xmlns:p14="http://schemas.microsoft.com/office/powerpoint/2010/main" val="169985311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txBox="1">
            <a:spLocks/>
          </p:cNvSpPr>
          <p:nvPr/>
        </p:nvSpPr>
        <p:spPr bwMode="auto">
          <a:xfrm>
            <a:off x="-14177" y="228600"/>
            <a:ext cx="91440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ctr" eaLnBrk="0" fontAlgn="base" hangingPunct="0">
              <a:spcBef>
                <a:spcPct val="0"/>
              </a:spcBef>
              <a:spcAft>
                <a:spcPct val="0"/>
              </a:spcAft>
              <a:defRPr/>
            </a:pPr>
            <a:r>
              <a:rPr lang="en-US" sz="4000" b="1" dirty="0">
                <a:effectLst>
                  <a:outerShdw blurRad="38100" dist="38100" dir="2700000" algn="tl">
                    <a:srgbClr val="000000">
                      <a:alpha val="43137"/>
                    </a:srgbClr>
                  </a:outerShdw>
                </a:effectLst>
                <a:latin typeface="Times New Roman" pitchFamily="18" charset="0"/>
                <a:ea typeface="+mj-ea"/>
                <a:cs typeface="Times New Roman" pitchFamily="18" charset="0"/>
              </a:rPr>
              <a:t>Academic Affairs</a:t>
            </a:r>
          </a:p>
        </p:txBody>
      </p:sp>
      <p:sp>
        <p:nvSpPr>
          <p:cNvPr id="6" name="Rectangle 4"/>
          <p:cNvSpPr txBox="1">
            <a:spLocks noChangeArrowheads="1"/>
          </p:cNvSpPr>
          <p:nvPr/>
        </p:nvSpPr>
        <p:spPr>
          <a:xfrm>
            <a:off x="494413" y="1905000"/>
            <a:ext cx="8406810" cy="33528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70000"/>
              </a:lnSpc>
              <a:buFont typeface="Wingdings" pitchFamily="2" charset="2"/>
              <a:buChar char="§"/>
              <a:defRPr/>
            </a:pPr>
            <a:r>
              <a:rPr lang="en-US" sz="2500" dirty="0">
                <a:latin typeface="Times New Roman" pitchFamily="18" charset="0"/>
                <a:cs typeface="Times New Roman" pitchFamily="18" charset="0"/>
              </a:rPr>
              <a:t>Administrator for High School Programs &amp; Services</a:t>
            </a:r>
          </a:p>
          <a:p>
            <a:pPr lvl="1">
              <a:lnSpc>
                <a:spcPct val="70000"/>
              </a:lnSpc>
              <a:buFont typeface="Wingdings" pitchFamily="2" charset="2"/>
              <a:buChar char="§"/>
              <a:defRPr/>
            </a:pPr>
            <a:r>
              <a:rPr lang="en-US" sz="2200" dirty="0">
                <a:latin typeface="Times New Roman" pitchFamily="18" charset="0"/>
                <a:cs typeface="Times New Roman" pitchFamily="18" charset="0"/>
              </a:rPr>
              <a:t>Dual Enrollment Planning &amp; Schedule Manager</a:t>
            </a:r>
          </a:p>
          <a:p>
            <a:pPr>
              <a:lnSpc>
                <a:spcPct val="70000"/>
              </a:lnSpc>
              <a:buFont typeface="Wingdings" pitchFamily="2" charset="2"/>
              <a:buChar char="§"/>
              <a:defRPr/>
            </a:pPr>
            <a:r>
              <a:rPr lang="en-US" sz="2500" dirty="0">
                <a:latin typeface="Times New Roman" pitchFamily="18" charset="0"/>
                <a:cs typeface="Times New Roman" pitchFamily="18" charset="0"/>
              </a:rPr>
              <a:t>Early College High Schools</a:t>
            </a:r>
          </a:p>
          <a:p>
            <a:pPr lvl="1">
              <a:lnSpc>
                <a:spcPct val="70000"/>
              </a:lnSpc>
              <a:buFont typeface="Wingdings" pitchFamily="2" charset="2"/>
              <a:buChar char="§"/>
              <a:defRPr/>
            </a:pPr>
            <a:r>
              <a:rPr lang="en-US" sz="2200" dirty="0">
                <a:latin typeface="Times New Roman" pitchFamily="18" charset="0"/>
                <a:cs typeface="Times New Roman" pitchFamily="18" charset="0"/>
              </a:rPr>
              <a:t>Director of Early College High Schools</a:t>
            </a:r>
          </a:p>
          <a:p>
            <a:pPr lvl="1">
              <a:lnSpc>
                <a:spcPct val="70000"/>
              </a:lnSpc>
              <a:buFont typeface="Wingdings" pitchFamily="2" charset="2"/>
              <a:buChar char="§"/>
              <a:defRPr/>
            </a:pPr>
            <a:r>
              <a:rPr lang="en-US" sz="2200" dirty="0">
                <a:latin typeface="Times New Roman" pitchFamily="18" charset="0"/>
                <a:cs typeface="Times New Roman" pitchFamily="18" charset="0"/>
              </a:rPr>
              <a:t>3 Coordinators of Early College High Schools</a:t>
            </a:r>
          </a:p>
          <a:p>
            <a:pPr>
              <a:lnSpc>
                <a:spcPct val="70000"/>
              </a:lnSpc>
              <a:buFont typeface="Wingdings" pitchFamily="2" charset="2"/>
              <a:buChar char="§"/>
              <a:defRPr/>
            </a:pPr>
            <a:r>
              <a:rPr lang="en-US" sz="2500" dirty="0">
                <a:latin typeface="Times New Roman" pitchFamily="18" charset="0"/>
                <a:cs typeface="Times New Roman" pitchFamily="18" charset="0"/>
              </a:rPr>
              <a:t>Dual Enrollment Academies &amp; Recovery Programs</a:t>
            </a:r>
          </a:p>
          <a:p>
            <a:pPr lvl="1">
              <a:lnSpc>
                <a:spcPct val="70000"/>
              </a:lnSpc>
              <a:buFont typeface="Wingdings" pitchFamily="2" charset="2"/>
              <a:buChar char="§"/>
              <a:defRPr/>
            </a:pPr>
            <a:r>
              <a:rPr lang="en-US" sz="2200" dirty="0">
                <a:latin typeface="Times New Roman" pitchFamily="18" charset="0"/>
                <a:cs typeface="Times New Roman" pitchFamily="18" charset="0"/>
              </a:rPr>
              <a:t>Director of High School Programs</a:t>
            </a:r>
          </a:p>
          <a:p>
            <a:pPr lvl="1">
              <a:lnSpc>
                <a:spcPct val="70000"/>
              </a:lnSpc>
              <a:buFont typeface="Wingdings" pitchFamily="2" charset="2"/>
              <a:buChar char="§"/>
              <a:defRPr/>
            </a:pPr>
            <a:r>
              <a:rPr lang="en-US" sz="2200" dirty="0">
                <a:latin typeface="Times New Roman" pitchFamily="18" charset="0"/>
                <a:cs typeface="Times New Roman" pitchFamily="18" charset="0"/>
              </a:rPr>
              <a:t>Coordinator of High School Programs</a:t>
            </a:r>
          </a:p>
          <a:p>
            <a:pPr lvl="1">
              <a:lnSpc>
                <a:spcPct val="70000"/>
              </a:lnSpc>
              <a:buFont typeface="Wingdings" pitchFamily="2" charset="2"/>
              <a:buChar char="§"/>
              <a:defRPr/>
            </a:pPr>
            <a:r>
              <a:rPr lang="en-US" sz="2200" dirty="0">
                <a:latin typeface="Times New Roman" pitchFamily="18" charset="0"/>
                <a:cs typeface="Times New Roman" pitchFamily="18" charset="0"/>
              </a:rPr>
              <a:t>2 Specialists</a:t>
            </a:r>
          </a:p>
        </p:txBody>
      </p:sp>
    </p:spTree>
    <p:extLst>
      <p:ext uri="{BB962C8B-B14F-4D97-AF65-F5344CB8AC3E}">
        <p14:creationId xmlns:p14="http://schemas.microsoft.com/office/powerpoint/2010/main" val="188710345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Content Placeholder 2"/>
          <p:cNvSpPr>
            <a:spLocks noGrp="1"/>
          </p:cNvSpPr>
          <p:nvPr>
            <p:ph idx="1"/>
          </p:nvPr>
        </p:nvSpPr>
        <p:spPr>
          <a:xfrm>
            <a:off x="304800" y="2057400"/>
            <a:ext cx="4572000" cy="3352800"/>
          </a:xfrm>
        </p:spPr>
        <p:txBody>
          <a:bodyPr>
            <a:noAutofit/>
          </a:bodyPr>
          <a:lstStyle/>
          <a:p>
            <a:pPr marL="342900" lvl="1" indent="-342900">
              <a:buFont typeface="Wingdings" pitchFamily="2" charset="2"/>
              <a:buChar char="§"/>
            </a:pPr>
            <a:r>
              <a:rPr lang="en-US" sz="2500" dirty="0">
                <a:latin typeface="Times New Roman" pitchFamily="18" charset="0"/>
                <a:cs typeface="Times New Roman" pitchFamily="18" charset="0"/>
              </a:rPr>
              <a:t>Serving </a:t>
            </a:r>
            <a:r>
              <a:rPr lang="en-US" sz="2500" dirty="0" smtClean="0">
                <a:latin typeface="Times New Roman" pitchFamily="18" charset="0"/>
                <a:cs typeface="Times New Roman" pitchFamily="18" charset="0"/>
              </a:rPr>
              <a:t>Two Counties</a:t>
            </a:r>
          </a:p>
          <a:p>
            <a:pPr marL="342900" lvl="1" indent="-342900">
              <a:buFont typeface="Wingdings" pitchFamily="2" charset="2"/>
              <a:buChar char="§"/>
            </a:pPr>
            <a:r>
              <a:rPr lang="en-US" sz="2500" dirty="0" smtClean="0">
                <a:latin typeface="Times New Roman" pitchFamily="18" charset="0"/>
                <a:cs typeface="Times New Roman" pitchFamily="18" charset="0"/>
              </a:rPr>
              <a:t>22 </a:t>
            </a:r>
            <a:r>
              <a:rPr lang="en-US" sz="2500" dirty="0">
                <a:latin typeface="Times New Roman" pitchFamily="18" charset="0"/>
                <a:cs typeface="Times New Roman" pitchFamily="18" charset="0"/>
              </a:rPr>
              <a:t>School Districts</a:t>
            </a:r>
          </a:p>
          <a:p>
            <a:pPr marL="342900" lvl="1" indent="-342900">
              <a:buFont typeface="Wingdings" pitchFamily="2" charset="2"/>
              <a:buChar char="§"/>
            </a:pPr>
            <a:r>
              <a:rPr lang="en-US" sz="2500" dirty="0">
                <a:latin typeface="Times New Roman" pitchFamily="18" charset="0"/>
                <a:cs typeface="Times New Roman" pitchFamily="18" charset="0"/>
              </a:rPr>
              <a:t>68 High School </a:t>
            </a:r>
            <a:r>
              <a:rPr lang="en-US" sz="2500" dirty="0" smtClean="0">
                <a:latin typeface="Times New Roman" pitchFamily="18" charset="0"/>
                <a:cs typeface="Times New Roman" pitchFamily="18" charset="0"/>
              </a:rPr>
              <a:t>Sites</a:t>
            </a:r>
            <a:endParaRPr lang="en-US" sz="2500" dirty="0">
              <a:latin typeface="Times New Roman" pitchFamily="18" charset="0"/>
              <a:cs typeface="Times New Roman" pitchFamily="18" charset="0"/>
            </a:endParaRPr>
          </a:p>
          <a:p>
            <a:pPr marL="342900" lvl="1" indent="-342900">
              <a:buFont typeface="Wingdings" pitchFamily="2" charset="2"/>
              <a:buChar char="§"/>
            </a:pPr>
            <a:r>
              <a:rPr lang="en-US" sz="2500" dirty="0">
                <a:latin typeface="Times New Roman" pitchFamily="18" charset="0"/>
                <a:cs typeface="Times New Roman" pitchFamily="18" charset="0"/>
              </a:rPr>
              <a:t>Over 12,800 Students</a:t>
            </a:r>
          </a:p>
          <a:p>
            <a:pPr marL="342900" lvl="1" indent="-342900">
              <a:buFont typeface="Wingdings" pitchFamily="2" charset="2"/>
              <a:buChar char="§"/>
            </a:pPr>
            <a:r>
              <a:rPr lang="en-US" sz="2500" dirty="0">
                <a:latin typeface="Times New Roman" pitchFamily="18" charset="0"/>
                <a:cs typeface="Times New Roman" pitchFamily="18" charset="0"/>
              </a:rPr>
              <a:t>Over 1,400 Sections</a:t>
            </a:r>
          </a:p>
          <a:p>
            <a:pPr marL="342900" lvl="1" indent="-342900">
              <a:buFont typeface="Wingdings" pitchFamily="2" charset="2"/>
              <a:buChar char="§"/>
            </a:pPr>
            <a:r>
              <a:rPr lang="en-US" sz="2500" dirty="0">
                <a:latin typeface="Times New Roman" pitchFamily="18" charset="0"/>
                <a:cs typeface="Times New Roman" pitchFamily="18" charset="0"/>
              </a:rPr>
              <a:t>Over 400 F</a:t>
            </a:r>
            <a:r>
              <a:rPr lang="en-US" sz="2500" dirty="0" smtClean="0">
                <a:latin typeface="Times New Roman" pitchFamily="18" charset="0"/>
                <a:cs typeface="Times New Roman" pitchFamily="18" charset="0"/>
              </a:rPr>
              <a:t>aculty</a:t>
            </a:r>
            <a:endParaRPr lang="en-US" sz="2500" dirty="0">
              <a:latin typeface="Times New Roman" pitchFamily="18" charset="0"/>
              <a:cs typeface="Times New Roman" pitchFamily="18" charset="0"/>
            </a:endParaRPr>
          </a:p>
          <a:p>
            <a:pPr marL="342900" lvl="1" indent="-342900">
              <a:buFont typeface="Wingdings" pitchFamily="2" charset="2"/>
              <a:buChar char="§"/>
            </a:pPr>
            <a:r>
              <a:rPr lang="en-US" sz="2500" dirty="0">
                <a:latin typeface="Times New Roman" pitchFamily="18" charset="0"/>
                <a:cs typeface="Times New Roman" pitchFamily="18" charset="0"/>
              </a:rPr>
              <a:t>24 Early College High Schools</a:t>
            </a:r>
          </a:p>
        </p:txBody>
      </p:sp>
      <p:sp>
        <p:nvSpPr>
          <p:cNvPr id="7170" name="Title 1"/>
          <p:cNvSpPr>
            <a:spLocks noGrp="1"/>
          </p:cNvSpPr>
          <p:nvPr>
            <p:ph type="title"/>
          </p:nvPr>
        </p:nvSpPr>
        <p:spPr>
          <a:xfrm>
            <a:off x="685800" y="381000"/>
            <a:ext cx="7620000" cy="1143000"/>
          </a:xfrm>
        </p:spPr>
        <p:txBody>
          <a:bodyPr>
            <a:noAutofit/>
          </a:bodyPr>
          <a:lstStyle/>
          <a:p>
            <a:r>
              <a:rPr lang="en-US" sz="4000" dirty="0">
                <a:effectLst>
                  <a:outerShdw blurRad="38100" dist="38100" dir="2700000" algn="tl">
                    <a:srgbClr val="000000">
                      <a:alpha val="43137"/>
                    </a:srgbClr>
                  </a:outerShdw>
                </a:effectLst>
              </a:rPr>
              <a:t>South Texas College</a:t>
            </a:r>
            <a:br>
              <a:rPr lang="en-US" sz="4000" dirty="0">
                <a:effectLst>
                  <a:outerShdw blurRad="38100" dist="38100" dir="2700000" algn="tl">
                    <a:srgbClr val="000000">
                      <a:alpha val="43137"/>
                    </a:srgbClr>
                  </a:outerShdw>
                </a:effectLst>
              </a:rPr>
            </a:br>
            <a:r>
              <a:rPr lang="en-US" sz="4000" dirty="0">
                <a:effectLst>
                  <a:outerShdw blurRad="38100" dist="38100" dir="2700000" algn="tl">
                    <a:srgbClr val="000000">
                      <a:alpha val="43137"/>
                    </a:srgbClr>
                  </a:outerShdw>
                </a:effectLst>
              </a:rPr>
              <a:t>Dual Enrollment</a:t>
            </a:r>
          </a:p>
        </p:txBody>
      </p:sp>
      <p:pic>
        <p:nvPicPr>
          <p:cNvPr id="614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00600" y="2264735"/>
            <a:ext cx="3990597" cy="2965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759137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28600"/>
            <a:ext cx="7620000" cy="1143000"/>
          </a:xfrm>
        </p:spPr>
        <p:txBody>
          <a:bodyPr>
            <a:noAutofit/>
          </a:bodyPr>
          <a:lstStyle/>
          <a:p>
            <a:r>
              <a:rPr lang="en-US" sz="4000" dirty="0">
                <a:effectLst>
                  <a:outerShdw blurRad="38100" dist="38100" dir="2700000" algn="tl">
                    <a:srgbClr val="000000">
                      <a:alpha val="43137"/>
                    </a:srgbClr>
                  </a:outerShdw>
                </a:effectLst>
              </a:rPr>
              <a:t>Dual Enrollment - Historical Data</a:t>
            </a:r>
            <a:br>
              <a:rPr lang="en-US" sz="4000" dirty="0">
                <a:effectLst>
                  <a:outerShdw blurRad="38100" dist="38100" dir="2700000" algn="tl">
                    <a:srgbClr val="000000">
                      <a:alpha val="43137"/>
                    </a:srgbClr>
                  </a:outerShdw>
                </a:effectLst>
              </a:rPr>
            </a:br>
            <a:r>
              <a:rPr lang="en-US" sz="2400" dirty="0" smtClean="0"/>
              <a:t>Fall 2013</a:t>
            </a:r>
            <a:endParaRPr lang="en-US" sz="28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066235355"/>
              </p:ext>
            </p:extLst>
          </p:nvPr>
        </p:nvGraphicFramePr>
        <p:xfrm>
          <a:off x="304800" y="1447800"/>
          <a:ext cx="8229600" cy="46482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57171827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23611</TotalTime>
  <Words>1441</Words>
  <Application>Microsoft Office PowerPoint</Application>
  <PresentationFormat>On-screen Show (4:3)</PresentationFormat>
  <Paragraphs>358</Paragraphs>
  <Slides>37</Slides>
  <Notes>12</Notes>
  <HiddenSlides>0</HiddenSlides>
  <MMClips>0</MMClips>
  <ScaleCrop>false</ScaleCrop>
  <HeadingPairs>
    <vt:vector size="4" baseType="variant">
      <vt:variant>
        <vt:lpstr>Theme</vt:lpstr>
      </vt:variant>
      <vt:variant>
        <vt:i4>2</vt:i4>
      </vt:variant>
      <vt:variant>
        <vt:lpstr>Slide Titles</vt:lpstr>
      </vt:variant>
      <vt:variant>
        <vt:i4>37</vt:i4>
      </vt:variant>
    </vt:vector>
  </HeadingPairs>
  <TitlesOfParts>
    <vt:vector size="39" baseType="lpstr">
      <vt:lpstr>Office Theme</vt:lpstr>
      <vt:lpstr>1_Office Theme</vt:lpstr>
      <vt:lpstr>PowerPoint Presentation</vt:lpstr>
      <vt:lpstr>Objectives</vt:lpstr>
      <vt:lpstr>South Texas</vt:lpstr>
      <vt:lpstr>South Texas College</vt:lpstr>
      <vt:lpstr>Dual Enrollment</vt:lpstr>
      <vt:lpstr>PowerPoint Presentation</vt:lpstr>
      <vt:lpstr>PowerPoint Presentation</vt:lpstr>
      <vt:lpstr>South Texas College Dual Enrollment</vt:lpstr>
      <vt:lpstr>Dual Enrollment - Historical Data Fall 2013</vt:lpstr>
      <vt:lpstr>Dual Enrollment – Sections Fall 2013</vt:lpstr>
      <vt:lpstr>Findings</vt:lpstr>
      <vt:lpstr>Pathway Framework</vt:lpstr>
      <vt:lpstr>Student Pathway</vt:lpstr>
      <vt:lpstr>PowerPoint Presentation</vt:lpstr>
      <vt:lpstr>Challenges Identified</vt:lpstr>
      <vt:lpstr>Career Pathways</vt:lpstr>
      <vt:lpstr>Graduation Progress Meter</vt:lpstr>
      <vt:lpstr>Graduation Progress Meter</vt:lpstr>
      <vt:lpstr>Student Success</vt:lpstr>
      <vt:lpstr>PowerPoint Presentation</vt:lpstr>
      <vt:lpstr>Recruitment </vt:lpstr>
      <vt:lpstr>Parent and Family Engagement</vt:lpstr>
      <vt:lpstr>PowerPoint Presentation</vt:lpstr>
      <vt:lpstr>Dual Enrollment Programs</vt:lpstr>
      <vt:lpstr>Dual Enrollment Academies</vt:lpstr>
      <vt:lpstr>PowerPoint Presentation</vt:lpstr>
      <vt:lpstr>Early College High Schools</vt:lpstr>
      <vt:lpstr>Graduates with Associate Degrees</vt:lpstr>
      <vt:lpstr>Recovery Programs</vt:lpstr>
      <vt:lpstr>Recovery Programs</vt:lpstr>
      <vt:lpstr>Changing Lives, Changing Communities</vt:lpstr>
      <vt:lpstr>Transfer Students</vt:lpstr>
      <vt:lpstr>Workforce Certificates</vt:lpstr>
      <vt:lpstr>Percentage of Students Enrolled in Developmental Education</vt:lpstr>
      <vt:lpstr>Overcoming Challenges</vt:lpstr>
      <vt:lpstr>PowerPoint Presentation</vt:lpstr>
      <vt:lpstr>Questions/Discussion/Idea Sharing</vt:lpstr>
    </vt:vector>
  </TitlesOfParts>
  <Company>South Texas College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STC</dc:creator>
  <cp:lastModifiedBy>STC</cp:lastModifiedBy>
  <cp:revision>147</cp:revision>
  <cp:lastPrinted>2014-02-17T17:14:26Z</cp:lastPrinted>
  <dcterms:created xsi:type="dcterms:W3CDTF">2013-02-21T17:03:23Z</dcterms:created>
  <dcterms:modified xsi:type="dcterms:W3CDTF">2014-02-18T00:53:11Z</dcterms:modified>
</cp:coreProperties>
</file>